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65"/>
  </p:notesMasterIdLst>
  <p:handoutMasterIdLst>
    <p:handoutMasterId r:id="rId66"/>
  </p:handoutMasterIdLst>
  <p:sldIdLst>
    <p:sldId id="916" r:id="rId2"/>
    <p:sldId id="839" r:id="rId3"/>
    <p:sldId id="1110" r:id="rId4"/>
    <p:sldId id="1089" r:id="rId5"/>
    <p:sldId id="1090" r:id="rId6"/>
    <p:sldId id="1054" r:id="rId7"/>
    <p:sldId id="1099" r:id="rId8"/>
    <p:sldId id="1111" r:id="rId9"/>
    <p:sldId id="1091" r:id="rId10"/>
    <p:sldId id="1092" r:id="rId11"/>
    <p:sldId id="1094" r:id="rId12"/>
    <p:sldId id="1095" r:id="rId13"/>
    <p:sldId id="1096" r:id="rId14"/>
    <p:sldId id="1100" r:id="rId15"/>
    <p:sldId id="1101" r:id="rId16"/>
    <p:sldId id="1102" r:id="rId17"/>
    <p:sldId id="1103" r:id="rId18"/>
    <p:sldId id="1097" r:id="rId19"/>
    <p:sldId id="976" r:id="rId20"/>
    <p:sldId id="996" r:id="rId21"/>
    <p:sldId id="997" r:id="rId22"/>
    <p:sldId id="998" r:id="rId23"/>
    <p:sldId id="999" r:id="rId24"/>
    <p:sldId id="1000" r:id="rId25"/>
    <p:sldId id="1001" r:id="rId26"/>
    <p:sldId id="1002" r:id="rId27"/>
    <p:sldId id="1104" r:id="rId28"/>
    <p:sldId id="1121" r:id="rId29"/>
    <p:sldId id="1105" r:id="rId30"/>
    <p:sldId id="1107" r:id="rId31"/>
    <p:sldId id="1108" r:id="rId32"/>
    <p:sldId id="1109" r:id="rId33"/>
    <p:sldId id="1120" r:id="rId34"/>
    <p:sldId id="1112" r:id="rId35"/>
    <p:sldId id="918" r:id="rId36"/>
    <p:sldId id="919" r:id="rId37"/>
    <p:sldId id="920" r:id="rId38"/>
    <p:sldId id="1113" r:id="rId39"/>
    <p:sldId id="1114" r:id="rId40"/>
    <p:sldId id="1056" r:id="rId41"/>
    <p:sldId id="1069" r:id="rId42"/>
    <p:sldId id="1058" r:id="rId43"/>
    <p:sldId id="1071" r:id="rId44"/>
    <p:sldId id="1059" r:id="rId45"/>
    <p:sldId id="1070" r:id="rId46"/>
    <p:sldId id="1060" r:id="rId47"/>
    <p:sldId id="1122" r:id="rId48"/>
    <p:sldId id="1123" r:id="rId49"/>
    <p:sldId id="1062" r:id="rId50"/>
    <p:sldId id="1063" r:id="rId51"/>
    <p:sldId id="1064" r:id="rId52"/>
    <p:sldId id="1068" r:id="rId53"/>
    <p:sldId id="1072" r:id="rId54"/>
    <p:sldId id="1077" r:id="rId55"/>
    <p:sldId id="1076" r:id="rId56"/>
    <p:sldId id="1073" r:id="rId57"/>
    <p:sldId id="1118" r:id="rId58"/>
    <p:sldId id="1074" r:id="rId59"/>
    <p:sldId id="1078" r:id="rId60"/>
    <p:sldId id="1119" r:id="rId61"/>
    <p:sldId id="1051" r:id="rId62"/>
    <p:sldId id="1052" r:id="rId63"/>
    <p:sldId id="1053" r:id="rId6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7A"/>
    <a:srgbClr val="EB5B41"/>
    <a:srgbClr val="53B5E0"/>
    <a:srgbClr val="44348B"/>
    <a:srgbClr val="007B7B"/>
    <a:srgbClr val="F15642"/>
    <a:srgbClr val="ED7D31"/>
    <a:srgbClr val="004D94"/>
    <a:srgbClr val="F5C12E"/>
    <a:srgbClr val="E7C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16"/>
    <p:restoredTop sz="93236"/>
  </p:normalViewPr>
  <p:slideViewPr>
    <p:cSldViewPr snapToGrid="0" snapToObjects="1">
      <p:cViewPr varScale="1">
        <p:scale>
          <a:sx n="60" d="100"/>
          <a:sy n="60" d="100"/>
        </p:scale>
        <p:origin x="176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18176A-E323-6240-BA8B-1301E7E357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6FF0B1-94E2-FB4A-B2CA-FAB5879C25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B76D1-9380-0F47-99CB-8129B7D13DDB}" type="datetimeFigureOut">
              <a:rPr lang="en-GB" smtClean="0"/>
              <a:t>09/04/2021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C5014-A606-D845-95CC-B53BCCF772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FB499-FBEC-8846-B8D9-BFF6F0E969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F4CA5-DD55-DC45-81FF-35F0B430AB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231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172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260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380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931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8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01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068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354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965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290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168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860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384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795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226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788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397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61F7E-24B3-4E0A-8FF8-C9B41A0342DF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2815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0000" indent="-180000"/>
            <a:endParaRPr lang="en-US" dirty="0">
              <a:latin typeface="Calibri" charset="0"/>
            </a:endParaRPr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19AF4FAC-AAEC-1B44-9F94-3875A08C6347}" type="slidenum">
              <a:rPr lang="en-US" sz="1200"/>
              <a:pPr eaLnBrk="1" hangingPunct="1"/>
              <a:t>63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336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 hasCustomPrompt="1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None/>
              <a:defRPr>
                <a:solidFill>
                  <a:srgbClr val="007B7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 dirty="0"/>
              <a:t>v</a:t>
            </a:r>
            <a:endParaRPr dirty="0"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Char char="●"/>
              <a:defRPr>
                <a:solidFill>
                  <a:srgbClr val="44348B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44348B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44348B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44348B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44348B"/>
                </a:solidFill>
              </a:defRPr>
            </a:lvl9pPr>
          </a:lstStyle>
          <a:p>
            <a:endParaRPr dirty="0"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CC9FFEA4-DC85-2443-B95F-1BA940F2E0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007B7B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20AB31-AC73-794B-8B78-A9929475EBCC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007B7B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2800"/>
              <a:buNone/>
              <a:defRPr>
                <a:solidFill>
                  <a:srgbClr val="EB5B4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3B9BE77E-F077-8C4B-88D1-C0167010DC6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68BCD4-F47F-C643-8E32-4F5B7F7D5509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 3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2800"/>
              <a:buNone/>
              <a:defRPr>
                <a:solidFill>
                  <a:srgbClr val="EB5B4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114490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2"/>
          </p:nvPr>
        </p:nvSpPr>
        <p:spPr>
          <a:xfrm>
            <a:off x="357965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3"/>
          </p:nvPr>
        </p:nvSpPr>
        <p:spPr>
          <a:xfrm>
            <a:off x="6134000" y="3199650"/>
            <a:ext cx="1941000" cy="1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 sz="1400">
                <a:solidFill>
                  <a:srgbClr val="007B7B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●"/>
              <a:defRPr>
                <a:solidFill>
                  <a:srgbClr val="007B7B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7B7B"/>
              </a:buClr>
              <a:buSzPts val="1400"/>
              <a:buChar char="○"/>
              <a:defRPr>
                <a:solidFill>
                  <a:srgbClr val="007B7B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7B7B"/>
              </a:buClr>
              <a:buSzPts val="1400"/>
              <a:buChar char="■"/>
              <a:defRPr>
                <a:solidFill>
                  <a:srgbClr val="007B7B"/>
                </a:solidFill>
              </a:defRPr>
            </a:lvl9pPr>
          </a:lstStyle>
          <a:p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7D8A3-AC33-DA4A-B0AA-B4386967734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rgbClr val="EB5B41"/>
                </a:solidFill>
              </a:defRPr>
            </a:lvl1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BECECC-A47B-144B-A1A3-E1CC7393DE61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5CC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B5B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53B5E0"/>
              </a:solidFill>
            </a:endParaRPr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EB5B41"/>
              </a:buClr>
              <a:buSzPts val="4200"/>
              <a:buNone/>
              <a:defRPr sz="4200">
                <a:solidFill>
                  <a:srgbClr val="EB5B4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0CB55-D25A-DD41-BCE7-935729789448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 hasCustomPrompt="1"/>
          </p:nvPr>
        </p:nvSpPr>
        <p:spPr>
          <a:xfrm>
            <a:off x="311700" y="15900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53B5E0"/>
              </a:buClr>
              <a:buSzPts val="12000"/>
              <a:buNone/>
              <a:defRPr sz="12000">
                <a:solidFill>
                  <a:srgbClr val="53B5E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2000"/>
              <a:buNone/>
              <a:defRPr sz="12000">
                <a:solidFill>
                  <a:srgbClr val="FFCF05"/>
                </a:solidFill>
              </a:defRPr>
            </a:lvl9pPr>
          </a:lstStyle>
          <a:p>
            <a:r>
              <a:rPr lang="en-GB" dirty="0"/>
              <a:t>X</a:t>
            </a:r>
            <a:endParaRPr dirty="0"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4BB1FD2D-F50D-7A48-A422-F961E9CCF4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8F1C2-75C8-1149-A9F7-783B0A356116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835650"/>
            <a:ext cx="8146800" cy="954289"/>
          </a:xfrm>
        </p:spPr>
        <p:txBody>
          <a:bodyPr lIns="0" rIns="0"/>
          <a:lstStyle>
            <a:lvl1pPr>
              <a:defRPr spc="-188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892809"/>
            <a:ext cx="8146800" cy="2753402"/>
          </a:xfrm>
        </p:spPr>
        <p:txBody>
          <a:bodyPr>
            <a:normAutofit/>
          </a:bodyPr>
          <a:lstStyle>
            <a:lvl1pPr>
              <a:defRPr sz="1650">
                <a:solidFill>
                  <a:schemeClr val="tx1"/>
                </a:solidFill>
              </a:defRPr>
            </a:lvl1pPr>
            <a:lvl2pPr>
              <a:defRPr sz="1650">
                <a:solidFill>
                  <a:schemeClr val="tx1"/>
                </a:solidFill>
              </a:defRPr>
            </a:lvl2pPr>
            <a:lvl3pPr>
              <a:defRPr sz="1650">
                <a:solidFill>
                  <a:schemeClr val="tx1"/>
                </a:solidFill>
              </a:defRPr>
            </a:lvl3pPr>
            <a:lvl4pPr>
              <a:defRPr sz="1650">
                <a:solidFill>
                  <a:schemeClr val="tx1"/>
                </a:solidFill>
              </a:defRPr>
            </a:lvl4pPr>
            <a:lvl5pPr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9618655C-8A3F-BE4D-8189-BDE8FB16BF3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EB5B4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9FEA8-7F37-9D42-931C-9DFE84CC153E}"/>
              </a:ext>
            </a:extLst>
          </p:cNvPr>
          <p:cNvSpPr/>
          <p:nvPr userDrawn="1"/>
        </p:nvSpPr>
        <p:spPr>
          <a:xfrm>
            <a:off x="278689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rgbClr val="EB5B4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  <p:extLst>
      <p:ext uri="{BB962C8B-B14F-4D97-AF65-F5344CB8AC3E}">
        <p14:creationId xmlns:p14="http://schemas.microsoft.com/office/powerpoint/2010/main" val="42735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007B7B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4075A6DE-4B6E-C84D-B400-73AF5976FEC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bg1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1AD78-15C3-1141-8647-FBEAC52821FA}"/>
              </a:ext>
            </a:extLst>
          </p:cNvPr>
          <p:cNvSpPr/>
          <p:nvPr userDrawn="1"/>
        </p:nvSpPr>
        <p:spPr>
          <a:xfrm>
            <a:off x="264401" y="4809950"/>
            <a:ext cx="2291741" cy="242374"/>
          </a:xfrm>
          <a:prstGeom prst="rect">
            <a:avLst/>
          </a:prstGeom>
        </p:spPr>
        <p:txBody>
          <a:bodyPr wrap="none" lIns="0" rIns="0" bIns="0">
            <a:noAutofit/>
          </a:bodyPr>
          <a:lstStyle/>
          <a:p>
            <a:r>
              <a:rPr lang="en-US" sz="1000" b="1" i="0" spc="-53" dirty="0">
                <a:solidFill>
                  <a:schemeClr val="bg1"/>
                </a:solidFill>
                <a:latin typeface="Avenir Roman" panose="02000503020000020003" pitchFamily="2" charset="0"/>
                <a:cs typeface="Arial"/>
              </a:rPr>
              <a:t>© Wellbeing Accelerator</a:t>
            </a:r>
          </a:p>
        </p:txBody>
      </p:sp>
    </p:spTree>
    <p:extLst>
      <p:ext uri="{BB962C8B-B14F-4D97-AF65-F5344CB8AC3E}">
        <p14:creationId xmlns:p14="http://schemas.microsoft.com/office/powerpoint/2010/main" val="102401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8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  <p:sldLayoutId id="2147483656" r:id="rId5"/>
    <p:sldLayoutId id="2147483660" r:id="rId6"/>
    <p:sldLayoutId id="214748366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FBA1-3823-4A4B-A6D0-763505C56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9829" y="264101"/>
            <a:ext cx="6166858" cy="572700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rgbClr val="007B7B"/>
                </a:solidFill>
              </a:rPr>
              <a:t>Headteacher </a:t>
            </a:r>
            <a:br>
              <a:rPr lang="en-GB" sz="4000" dirty="0">
                <a:solidFill>
                  <a:srgbClr val="007B7B"/>
                </a:solidFill>
              </a:rPr>
            </a:br>
            <a:r>
              <a:rPr lang="en-GB" sz="4000" dirty="0">
                <a:solidFill>
                  <a:srgbClr val="007B7B"/>
                </a:solidFill>
              </a:rPr>
              <a:t>Wellbeing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512FF1-7C22-B845-BE47-D52D9B6D64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ED63356-97F5-2548-8B6F-9DE0CF9FB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558" y="318641"/>
            <a:ext cx="1993900" cy="711200"/>
          </a:xfrm>
          <a:prstGeom prst="rect">
            <a:avLst/>
          </a:prstGeom>
        </p:spPr>
      </p:pic>
      <p:pic>
        <p:nvPicPr>
          <p:cNvPr id="10" name="Picture 9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106EFB6-35F6-2844-8BA2-203EABB2D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00" y="1633349"/>
            <a:ext cx="53848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7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400448"/>
            <a:ext cx="8871856" cy="3416400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GB" sz="2400" dirty="0"/>
              <a:t>Understand what has the biggest impact on your personal energy and wellbeing</a:t>
            </a:r>
          </a:p>
          <a:p>
            <a:pPr>
              <a:spcAft>
                <a:spcPts val="2400"/>
              </a:spcAft>
            </a:pPr>
            <a:r>
              <a:rPr lang="en-GB" sz="2400" dirty="0"/>
              <a:t>Build the knowledge and skills to be fully engaged and perform at your best, regardless of conditions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345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2018 Union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144" y="1132271"/>
            <a:ext cx="8871856" cy="3416400"/>
          </a:xfrm>
        </p:spPr>
        <p:txBody>
          <a:bodyPr/>
          <a:lstStyle/>
          <a:p>
            <a:pPr marL="114300" indent="0">
              <a:spcAft>
                <a:spcPts val="2400"/>
              </a:spcAft>
              <a:buNone/>
            </a:pPr>
            <a:r>
              <a:rPr lang="en-GB" sz="2400" dirty="0"/>
              <a:t>74% reported low energy levels</a:t>
            </a:r>
          </a:p>
          <a:p>
            <a:pPr>
              <a:spcAft>
                <a:spcPts val="1200"/>
              </a:spcAft>
            </a:pPr>
            <a:r>
              <a:rPr lang="en-GB" dirty="0"/>
              <a:t>84% lost sleep</a:t>
            </a:r>
          </a:p>
          <a:p>
            <a:pPr>
              <a:spcAft>
                <a:spcPts val="1200"/>
              </a:spcAft>
            </a:pPr>
            <a:r>
              <a:rPr lang="en-GB" dirty="0"/>
              <a:t>22% greater use of alcohol</a:t>
            </a:r>
          </a:p>
          <a:p>
            <a:pPr>
              <a:spcAft>
                <a:spcPts val="1200"/>
              </a:spcAft>
            </a:pPr>
            <a:r>
              <a:rPr lang="en-GB" dirty="0"/>
              <a:t>22% increased caffeine intake</a:t>
            </a:r>
          </a:p>
          <a:p>
            <a:pPr>
              <a:spcAft>
                <a:spcPts val="1200"/>
              </a:spcAft>
            </a:pPr>
            <a:r>
              <a:rPr lang="en-GB" dirty="0"/>
              <a:t>19% lost appetite</a:t>
            </a:r>
          </a:p>
          <a:p>
            <a:pPr>
              <a:spcAft>
                <a:spcPts val="1200"/>
              </a:spcAft>
            </a:pPr>
            <a:r>
              <a:rPr lang="en-GB" dirty="0"/>
              <a:t>11% started to use or increased the use of anti-depressants</a:t>
            </a:r>
          </a:p>
          <a:p>
            <a:pPr>
              <a:spcAft>
                <a:spcPts val="1200"/>
              </a:spcAft>
            </a:pPr>
            <a:r>
              <a:rPr lang="en-GB" dirty="0"/>
              <a:t>7% started to take or increased their use of prescription drugs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73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24705"/>
            <a:ext cx="8520600" cy="572700"/>
          </a:xfrm>
        </p:spPr>
        <p:txBody>
          <a:bodyPr/>
          <a:lstStyle/>
          <a:p>
            <a:r>
              <a:rPr lang="en-GB" dirty="0"/>
              <a:t>Time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DE4FD-F589-6940-A3AC-3434BE92D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388" y="1234197"/>
            <a:ext cx="4675224" cy="321254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25DC95-645B-3847-94E0-672DBDBECEF3}"/>
              </a:ext>
            </a:extLst>
          </p:cNvPr>
          <p:cNvSpPr txBox="1">
            <a:spLocks/>
          </p:cNvSpPr>
          <p:nvPr/>
        </p:nvSpPr>
        <p:spPr>
          <a:xfrm>
            <a:off x="311700" y="42207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B7B"/>
              </a:buClr>
              <a:buSzPts val="2800"/>
              <a:buFont typeface="Avenir"/>
              <a:buNone/>
              <a:defRPr sz="2800" b="1" i="0" u="none" strike="noStrike" cap="none">
                <a:solidFill>
                  <a:srgbClr val="007B7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trike="sngStrike" dirty="0">
                <a:solidFill>
                  <a:srgbClr val="FF0000"/>
                </a:solidFill>
              </a:rPr>
              <a:t>Time</a:t>
            </a:r>
            <a:r>
              <a:rPr lang="en-GB" dirty="0"/>
              <a:t> Personal / Energy Management</a:t>
            </a:r>
          </a:p>
        </p:txBody>
      </p:sp>
    </p:spTree>
    <p:extLst>
      <p:ext uri="{BB962C8B-B14F-4D97-AF65-F5344CB8AC3E}">
        <p14:creationId xmlns:p14="http://schemas.microsoft.com/office/powerpoint/2010/main" val="130264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Demand Vs Capacity</a:t>
            </a:r>
          </a:p>
        </p:txBody>
      </p:sp>
      <p:sp>
        <p:nvSpPr>
          <p:cNvPr id="8" name="Line 1">
            <a:extLst>
              <a:ext uri="{FF2B5EF4-FFF2-40B4-BE49-F238E27FC236}">
                <a16:creationId xmlns:a16="http://schemas.microsoft.com/office/drawing/2014/main" id="{EBA3A745-892E-1A4D-92FF-1D94D0A6E0FA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961295" y="1056208"/>
            <a:ext cx="4763" cy="3615928"/>
          </a:xfrm>
          <a:prstGeom prst="line">
            <a:avLst/>
          </a:prstGeom>
          <a:noFill/>
          <a:ln w="38100">
            <a:solidFill>
              <a:srgbClr val="003A8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1A14E175-A696-164F-92E5-82F91B22F7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1770" y="4681661"/>
            <a:ext cx="5688000" cy="0"/>
          </a:xfrm>
          <a:prstGeom prst="line">
            <a:avLst/>
          </a:prstGeom>
          <a:noFill/>
          <a:ln w="38100">
            <a:solidFill>
              <a:srgbClr val="003A8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E20754-0CA1-FE46-B5A3-489DE18225AF}"/>
              </a:ext>
            </a:extLst>
          </p:cNvPr>
          <p:cNvSpPr>
            <a:spLocks/>
          </p:cNvSpPr>
          <p:nvPr/>
        </p:nvSpPr>
        <p:spPr bwMode="auto">
          <a:xfrm>
            <a:off x="1007604" y="2802468"/>
            <a:ext cx="833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x-none" sz="1800" b="1" dirty="0">
                <a:solidFill>
                  <a:srgbClr val="003A81"/>
                </a:solidFill>
                <a:latin typeface="Arial" charset="0"/>
                <a:sym typeface="Arial" charset="0"/>
              </a:rPr>
              <a:t>Volume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5BBB6-F5FA-6E47-A92C-50792E23002C}"/>
              </a:ext>
            </a:extLst>
          </p:cNvPr>
          <p:cNvSpPr>
            <a:spLocks/>
          </p:cNvSpPr>
          <p:nvPr/>
        </p:nvSpPr>
        <p:spPr bwMode="auto">
          <a:xfrm>
            <a:off x="4261979" y="4735539"/>
            <a:ext cx="11669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x-none" sz="1800" b="1" dirty="0">
                <a:solidFill>
                  <a:srgbClr val="003A81"/>
                </a:solidFill>
                <a:latin typeface="Arial" charset="0"/>
                <a:sym typeface="Arial" charset="0"/>
              </a:rPr>
              <a:t>Age / Time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CC2CDD-592F-CA43-9765-F9B1AE89D027}"/>
              </a:ext>
            </a:extLst>
          </p:cNvPr>
          <p:cNvSpPr>
            <a:spLocks/>
          </p:cNvSpPr>
          <p:nvPr/>
        </p:nvSpPr>
        <p:spPr bwMode="auto">
          <a:xfrm>
            <a:off x="7623045" y="1144424"/>
            <a:ext cx="7598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x-none" sz="1500" b="1" dirty="0">
                <a:solidFill>
                  <a:srgbClr val="F15642"/>
                </a:solidFill>
                <a:latin typeface="Arial" charset="0"/>
                <a:sym typeface="Arial" charset="0"/>
              </a:rPr>
              <a:t>Demand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860625-568E-464D-9496-66422F9FED94}"/>
              </a:ext>
            </a:extLst>
          </p:cNvPr>
          <p:cNvSpPr>
            <a:spLocks/>
          </p:cNvSpPr>
          <p:nvPr/>
        </p:nvSpPr>
        <p:spPr bwMode="auto">
          <a:xfrm>
            <a:off x="7623045" y="3745384"/>
            <a:ext cx="8031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x-none" sz="1500" b="1" dirty="0">
                <a:solidFill>
                  <a:srgbClr val="007B7B"/>
                </a:solidFill>
                <a:latin typeface="Arial" charset="0"/>
                <a:sym typeface="Arial" charset="0"/>
              </a:rPr>
              <a:t>Capacity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422B793-8C9F-E940-A1D5-011EDBFCE3B1}"/>
              </a:ext>
            </a:extLst>
          </p:cNvPr>
          <p:cNvSpPr/>
          <p:nvPr/>
        </p:nvSpPr>
        <p:spPr>
          <a:xfrm>
            <a:off x="1971040" y="1182220"/>
            <a:ext cx="5527040" cy="2678580"/>
          </a:xfrm>
          <a:custGeom>
            <a:avLst/>
            <a:gdLst>
              <a:gd name="connsiteX0" fmla="*/ 0 w 5527040"/>
              <a:gd name="connsiteY0" fmla="*/ 2292500 h 2678580"/>
              <a:gd name="connsiteX1" fmla="*/ 995680 w 5527040"/>
              <a:gd name="connsiteY1" fmla="*/ 1804820 h 2678580"/>
              <a:gd name="connsiteX2" fmla="*/ 2153920 w 5527040"/>
              <a:gd name="connsiteY2" fmla="*/ 118260 h 2678580"/>
              <a:gd name="connsiteX3" fmla="*/ 3230880 w 5527040"/>
              <a:gd name="connsiteY3" fmla="*/ 423060 h 2678580"/>
              <a:gd name="connsiteX4" fmla="*/ 5527040 w 5527040"/>
              <a:gd name="connsiteY4" fmla="*/ 2678580 h 267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7040" h="2678580">
                <a:moveTo>
                  <a:pt x="0" y="2292500"/>
                </a:moveTo>
                <a:cubicBezTo>
                  <a:pt x="318346" y="2229846"/>
                  <a:pt x="636693" y="2167193"/>
                  <a:pt x="995680" y="1804820"/>
                </a:cubicBezTo>
                <a:cubicBezTo>
                  <a:pt x="1354667" y="1442447"/>
                  <a:pt x="1781387" y="348553"/>
                  <a:pt x="2153920" y="118260"/>
                </a:cubicBezTo>
                <a:cubicBezTo>
                  <a:pt x="2526453" y="-112033"/>
                  <a:pt x="2668693" y="-3660"/>
                  <a:pt x="3230880" y="423060"/>
                </a:cubicBezTo>
                <a:cubicBezTo>
                  <a:pt x="3793067" y="849780"/>
                  <a:pt x="4660053" y="1764180"/>
                  <a:pt x="5527040" y="2678580"/>
                </a:cubicBezTo>
              </a:path>
            </a:pathLst>
          </a:custGeom>
          <a:noFill/>
          <a:ln w="38100">
            <a:solidFill>
              <a:srgbClr val="007B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BE000EF-E83D-494A-A591-217B54007D01}"/>
              </a:ext>
            </a:extLst>
          </p:cNvPr>
          <p:cNvSpPr/>
          <p:nvPr/>
        </p:nvSpPr>
        <p:spPr>
          <a:xfrm>
            <a:off x="1991360" y="1259840"/>
            <a:ext cx="5506720" cy="2783840"/>
          </a:xfrm>
          <a:custGeom>
            <a:avLst/>
            <a:gdLst>
              <a:gd name="connsiteX0" fmla="*/ 0 w 5506720"/>
              <a:gd name="connsiteY0" fmla="*/ 2783840 h 2783840"/>
              <a:gd name="connsiteX1" fmla="*/ 1280160 w 5506720"/>
              <a:gd name="connsiteY1" fmla="*/ 2560320 h 2783840"/>
              <a:gd name="connsiteX2" fmla="*/ 2113280 w 5506720"/>
              <a:gd name="connsiteY2" fmla="*/ 1463040 h 2783840"/>
              <a:gd name="connsiteX3" fmla="*/ 4490720 w 5506720"/>
              <a:gd name="connsiteY3" fmla="*/ 345440 h 2783840"/>
              <a:gd name="connsiteX4" fmla="*/ 5506720 w 5506720"/>
              <a:gd name="connsiteY4" fmla="*/ 0 h 2783840"/>
              <a:gd name="connsiteX5" fmla="*/ 5506720 w 5506720"/>
              <a:gd name="connsiteY5" fmla="*/ 0 h 27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6720" h="2783840">
                <a:moveTo>
                  <a:pt x="0" y="2783840"/>
                </a:moveTo>
                <a:cubicBezTo>
                  <a:pt x="463973" y="2782146"/>
                  <a:pt x="927947" y="2780453"/>
                  <a:pt x="1280160" y="2560320"/>
                </a:cubicBezTo>
                <a:cubicBezTo>
                  <a:pt x="1632373" y="2340187"/>
                  <a:pt x="1578187" y="1832187"/>
                  <a:pt x="2113280" y="1463040"/>
                </a:cubicBezTo>
                <a:cubicBezTo>
                  <a:pt x="2648373" y="1093893"/>
                  <a:pt x="3925147" y="589280"/>
                  <a:pt x="4490720" y="345440"/>
                </a:cubicBezTo>
                <a:cubicBezTo>
                  <a:pt x="5056293" y="101600"/>
                  <a:pt x="5506720" y="0"/>
                  <a:pt x="5506720" y="0"/>
                </a:cubicBezTo>
                <a:lnTo>
                  <a:pt x="5506720" y="0"/>
                </a:lnTo>
              </a:path>
            </a:pathLst>
          </a:custGeom>
          <a:noFill/>
          <a:ln w="38100">
            <a:solidFill>
              <a:srgbClr val="EB5B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281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CBA7-4AC1-8542-B45B-BE78AFDE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21328"/>
            <a:ext cx="8520600" cy="841800"/>
          </a:xfrm>
        </p:spPr>
        <p:txBody>
          <a:bodyPr/>
          <a:lstStyle/>
          <a:p>
            <a:r>
              <a:rPr lang="en-GB" sz="6000" dirty="0"/>
              <a:t>What are your big demands and stressors?</a:t>
            </a:r>
            <a:br>
              <a:rPr lang="en-GB" sz="4800" dirty="0"/>
            </a:br>
            <a:endParaRPr lang="en-GB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EF08C-DC62-834B-8908-B47842523E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133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316CDA-EFAB-4544-8A01-5194052AF8FF}"/>
              </a:ext>
            </a:extLst>
          </p:cNvPr>
          <p:cNvSpPr txBox="1">
            <a:spLocks/>
          </p:cNvSpPr>
          <p:nvPr/>
        </p:nvSpPr>
        <p:spPr>
          <a:xfrm>
            <a:off x="1568624" y="455567"/>
            <a:ext cx="2828824" cy="3671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F05"/>
              </a:buClr>
              <a:buSzPts val="1800"/>
              <a:buFont typeface="Avenir"/>
              <a:buChar char="●"/>
              <a:defRPr sz="18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CF05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CF05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rgbClr val="44348B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indent="0">
              <a:lnSpc>
                <a:spcPct val="130000"/>
              </a:lnSpc>
              <a:spcAft>
                <a:spcPts val="1200"/>
              </a:spcAft>
              <a:buFont typeface="Avenir"/>
              <a:buNone/>
            </a:pPr>
            <a:r>
              <a:rPr lang="en-US" sz="4400" b="1" dirty="0">
                <a:solidFill>
                  <a:srgbClr val="2C8195"/>
                </a:solidFill>
                <a:cs typeface="Arial" charset="0"/>
              </a:rPr>
              <a:t>SELFISH</a:t>
            </a:r>
          </a:p>
          <a:p>
            <a:pPr marL="0" indent="0">
              <a:buFont typeface="Avenir"/>
              <a:buNone/>
            </a:pPr>
            <a:endParaRPr lang="en-GB" b="1" dirty="0">
              <a:solidFill>
                <a:srgbClr val="2C8195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F09BC5-BD86-9945-B87F-EC8C69DC0C4D}"/>
              </a:ext>
            </a:extLst>
          </p:cNvPr>
          <p:cNvSpPr txBox="1">
            <a:spLocks/>
          </p:cNvSpPr>
          <p:nvPr/>
        </p:nvSpPr>
        <p:spPr bwMode="auto">
          <a:xfrm>
            <a:off x="5385048" y="455568"/>
            <a:ext cx="3384376" cy="367120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3A81"/>
                </a:solidFill>
                <a:latin typeface="+mn-lt"/>
                <a:ea typeface="+mn-ea"/>
                <a:cs typeface="+mn-cs"/>
              </a:defRPr>
            </a:lvl1pPr>
            <a:lvl2pPr marL="63023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3A81"/>
                </a:solidFill>
                <a:latin typeface="+mn-lt"/>
                <a:ea typeface="+mn-ea"/>
              </a:defRPr>
            </a:lvl2pPr>
            <a:lvl3pPr marL="8604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3A81"/>
                </a:solidFill>
                <a:latin typeface="+mn-lt"/>
                <a:ea typeface="+mn-ea"/>
              </a:defRPr>
            </a:lvl3pPr>
            <a:lvl4pPr marL="10906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A8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A8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A8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A8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A8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A8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spcAft>
                <a:spcPts val="1200"/>
              </a:spcAft>
              <a:buFontTx/>
              <a:buNone/>
            </a:pPr>
            <a:r>
              <a:rPr lang="en-US" sz="4400" kern="0" dirty="0">
                <a:solidFill>
                  <a:srgbClr val="2C8195"/>
                </a:solidFill>
                <a:cs typeface="Arial" charset="0"/>
              </a:rPr>
              <a:t>SELFLESS</a:t>
            </a:r>
          </a:p>
          <a:p>
            <a:pPr marL="0" indent="0">
              <a:buFontTx/>
              <a:buNone/>
            </a:pPr>
            <a:endParaRPr lang="en-GB" kern="0" dirty="0">
              <a:solidFill>
                <a:srgbClr val="2C8195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B06D70-FDC7-EC46-BF17-BFD68F003B47}"/>
              </a:ext>
            </a:extLst>
          </p:cNvPr>
          <p:cNvCxnSpPr>
            <a:cxnSpLocks/>
          </p:cNvCxnSpPr>
          <p:nvPr/>
        </p:nvCxnSpPr>
        <p:spPr bwMode="auto">
          <a:xfrm>
            <a:off x="4736976" y="140112"/>
            <a:ext cx="0" cy="23762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DF74134-0D19-5C49-BBA2-6F636EB6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26" y="2629788"/>
            <a:ext cx="36195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0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8BE228-5F26-604E-891B-2162261558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692"/>
          <a:stretch/>
        </p:blipFill>
        <p:spPr>
          <a:xfrm>
            <a:off x="563001" y="597318"/>
            <a:ext cx="4354440" cy="39488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824615-AE79-1742-9BDF-BF86E7B2D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68"/>
          <a:stretch/>
        </p:blipFill>
        <p:spPr>
          <a:xfrm>
            <a:off x="4917441" y="603863"/>
            <a:ext cx="3666808" cy="39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3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Leaders manage themselves and their energy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CE9A1A-6ACE-FB44-9F46-AF11FD61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64" y="1152475"/>
            <a:ext cx="8243854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endParaRPr lang="en-GB" sz="3600" b="1" dirty="0"/>
          </a:p>
          <a:p>
            <a:pPr marL="114300" indent="0">
              <a:spcAft>
                <a:spcPts val="1200"/>
              </a:spcAft>
              <a:buNone/>
            </a:pPr>
            <a:r>
              <a:rPr lang="en-GB" sz="3200" b="1" dirty="0"/>
              <a:t>Don’t confuse being busy or active with being productive, effective or feeling well.</a:t>
            </a:r>
            <a:br>
              <a:rPr lang="en-GB" sz="3600" b="1" dirty="0"/>
            </a:br>
            <a:endParaRPr lang="en-GB" sz="36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57589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Draw on four quadrants of energy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3E9653-F96A-A441-8005-5D24D8D1899D}"/>
              </a:ext>
            </a:extLst>
          </p:cNvPr>
          <p:cNvSpPr>
            <a:spLocks/>
          </p:cNvSpPr>
          <p:nvPr/>
        </p:nvSpPr>
        <p:spPr bwMode="auto">
          <a:xfrm>
            <a:off x="2201733" y="4147853"/>
            <a:ext cx="1368965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9ED8D5"/>
                </a:solidFill>
                <a:latin typeface="Arial" charset="0"/>
                <a:sym typeface="Arial" charset="0"/>
              </a:rPr>
              <a:t>Quality</a:t>
            </a: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5C3DDBF6-4C0E-C341-93B3-C52510C6A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414" y="2112970"/>
            <a:ext cx="10477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>
            <a:extLst>
              <a:ext uri="{FF2B5EF4-FFF2-40B4-BE49-F238E27FC236}">
                <a16:creationId xmlns:a16="http://schemas.microsoft.com/office/drawing/2014/main" id="{254588D0-2737-BD44-8879-83E875E4E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977" y="2082944"/>
            <a:ext cx="10191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9F486446-DDF8-D84D-9CF8-DB3A211E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74" y="842815"/>
            <a:ext cx="1590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7">
            <a:extLst>
              <a:ext uri="{FF2B5EF4-FFF2-40B4-BE49-F238E27FC236}">
                <a16:creationId xmlns:a16="http://schemas.microsoft.com/office/drawing/2014/main" id="{57D8A3AA-28B8-D74F-B07A-2E29B5753400}"/>
              </a:ext>
            </a:extLst>
          </p:cNvPr>
          <p:cNvSpPr>
            <a:spLocks/>
          </p:cNvSpPr>
          <p:nvPr/>
        </p:nvSpPr>
        <p:spPr bwMode="auto">
          <a:xfrm>
            <a:off x="5846236" y="1433228"/>
            <a:ext cx="1032334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CA006C"/>
                </a:solidFill>
                <a:latin typeface="Arial" charset="0"/>
                <a:sym typeface="Arial" charset="0"/>
              </a:rPr>
              <a:t>Spirit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6D7A78F6-BDB2-8E40-83CF-B488ACF1B0ED}"/>
              </a:ext>
            </a:extLst>
          </p:cNvPr>
          <p:cNvSpPr>
            <a:spLocks/>
          </p:cNvSpPr>
          <p:nvPr/>
        </p:nvSpPr>
        <p:spPr bwMode="auto">
          <a:xfrm>
            <a:off x="2114818" y="4147853"/>
            <a:ext cx="161582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9ED8D5"/>
                </a:solidFill>
                <a:latin typeface="Arial" charset="0"/>
                <a:sym typeface="Arial" charset="0"/>
              </a:rPr>
              <a:t>Emotion</a:t>
            </a:r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3950F701-A94C-BE44-A590-F6E7806AF860}"/>
              </a:ext>
            </a:extLst>
          </p:cNvPr>
          <p:cNvSpPr>
            <a:spLocks/>
          </p:cNvSpPr>
          <p:nvPr/>
        </p:nvSpPr>
        <p:spPr bwMode="auto">
          <a:xfrm>
            <a:off x="5924817" y="4147853"/>
            <a:ext cx="942566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00A8CB"/>
                </a:solidFill>
                <a:latin typeface="Arial" charset="0"/>
                <a:sym typeface="Arial" charset="0"/>
              </a:rPr>
              <a:t>Mind</a:t>
            </a: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40FEE9CB-91D6-D545-940E-BF64D5AFFB44}"/>
              </a:ext>
            </a:extLst>
          </p:cNvPr>
          <p:cNvSpPr>
            <a:spLocks/>
          </p:cNvSpPr>
          <p:nvPr/>
        </p:nvSpPr>
        <p:spPr bwMode="auto">
          <a:xfrm>
            <a:off x="2462480" y="1433228"/>
            <a:ext cx="100989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003A81"/>
                </a:solidFill>
                <a:latin typeface="Arial" charset="0"/>
                <a:sym typeface="Arial" charset="0"/>
              </a:rPr>
              <a:t>Body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FEA236EC-2020-FC43-8C1A-46D0544560E5}"/>
              </a:ext>
            </a:extLst>
          </p:cNvPr>
          <p:cNvSpPr>
            <a:spLocks/>
          </p:cNvSpPr>
          <p:nvPr/>
        </p:nvSpPr>
        <p:spPr bwMode="auto">
          <a:xfrm>
            <a:off x="5805755" y="4147853"/>
            <a:ext cx="1189428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00A8CB"/>
                </a:solidFill>
                <a:latin typeface="Arial" charset="0"/>
                <a:sym typeface="Arial" charset="0"/>
              </a:rPr>
              <a:t>Focus</a:t>
            </a:r>
          </a:p>
        </p:txBody>
      </p:sp>
      <p:sp>
        <p:nvSpPr>
          <p:cNvPr id="32" name="Line 12">
            <a:extLst>
              <a:ext uri="{FF2B5EF4-FFF2-40B4-BE49-F238E27FC236}">
                <a16:creationId xmlns:a16="http://schemas.microsoft.com/office/drawing/2014/main" id="{99F34214-E6DE-C648-9B55-79A05C1DA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4963" y="2086367"/>
            <a:ext cx="2189854" cy="1893094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AB27DFF7-6527-8F49-B55F-E9FA14CED0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19804" y="1937539"/>
            <a:ext cx="1824038" cy="2359651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06FDEFFF-E4B2-3347-AF6A-B41A265FDD3A}"/>
              </a:ext>
            </a:extLst>
          </p:cNvPr>
          <p:cNvSpPr>
            <a:spLocks/>
          </p:cNvSpPr>
          <p:nvPr/>
        </p:nvSpPr>
        <p:spPr bwMode="auto">
          <a:xfrm>
            <a:off x="2149346" y="1428466"/>
            <a:ext cx="163826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003A81"/>
                </a:solidFill>
                <a:latin typeface="Arial" charset="0"/>
                <a:sym typeface="Arial" charset="0"/>
              </a:rPr>
              <a:t>Quantity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6763741C-AC54-674B-A0AC-3FD869FB7C63}"/>
              </a:ext>
            </a:extLst>
          </p:cNvPr>
          <p:cNvSpPr>
            <a:spLocks/>
          </p:cNvSpPr>
          <p:nvPr/>
        </p:nvSpPr>
        <p:spPr bwMode="auto">
          <a:xfrm>
            <a:off x="5743842" y="1433228"/>
            <a:ext cx="121187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3150" b="1" dirty="0">
                <a:solidFill>
                  <a:srgbClr val="CA006C"/>
                </a:solidFill>
                <a:latin typeface="Arial" charset="0"/>
                <a:sym typeface="Arial" charset="0"/>
              </a:rPr>
              <a:t>Power</a:t>
            </a:r>
          </a:p>
        </p:txBody>
      </p:sp>
      <p:pic>
        <p:nvPicPr>
          <p:cNvPr id="36" name="Picture 4">
            <a:extLst>
              <a:ext uri="{FF2B5EF4-FFF2-40B4-BE49-F238E27FC236}">
                <a16:creationId xmlns:a16="http://schemas.microsoft.com/office/drawing/2014/main" id="{3A827B26-4BE9-434D-9C93-3CF26D4E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549" y="4021057"/>
            <a:ext cx="1447800" cy="9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34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7" grpId="0" autoUpdateAnimBg="0"/>
      <p:bldP spid="27" grpId="1" autoUpdateAnimBg="0"/>
      <p:bldP spid="28" grpId="0" autoUpdateAnimBg="0"/>
      <p:bldP spid="28" grpId="1" autoUpdateAnimBg="0"/>
      <p:bldP spid="29" grpId="0" autoUpdateAnimBg="0"/>
      <p:bldP spid="29" grpId="1" autoUpdateAnimBg="0"/>
      <p:bldP spid="30" grpId="0" autoUpdateAnimBg="0"/>
      <p:bldP spid="30" grpId="1" autoUpdateAnimBg="0"/>
      <p:bldP spid="31" grpId="0" autoUpdateAnimBg="0"/>
      <p:bldP spid="32" grpId="0" animBg="1"/>
      <p:bldP spid="33" grpId="0" animBg="1"/>
      <p:bldP spid="34" grpId="0" autoUpdateAnimBg="0"/>
      <p:bldP spid="3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Energy (How you feel) Audit</a:t>
            </a:r>
          </a:p>
        </p:txBody>
      </p:sp>
      <p:graphicFrame>
        <p:nvGraphicFramePr>
          <p:cNvPr id="8" name="Group 5">
            <a:extLst>
              <a:ext uri="{FF2B5EF4-FFF2-40B4-BE49-F238E27FC236}">
                <a16:creationId xmlns:a16="http://schemas.microsoft.com/office/drawing/2014/main" id="{CF27386D-813A-324A-9E63-96DA85110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501269"/>
              </p:ext>
            </p:extLst>
          </p:nvPr>
        </p:nvGraphicFramePr>
        <p:xfrm>
          <a:off x="1775352" y="1135480"/>
          <a:ext cx="5658968" cy="3616092"/>
        </p:xfrm>
        <a:graphic>
          <a:graphicData uri="http://schemas.openxmlformats.org/drawingml/2006/table">
            <a:tbl>
              <a:tblPr/>
              <a:tblGrid>
                <a:gridCol w="1414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1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1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2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3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4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Quantity of Energy You Have - Body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empty and 1/4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1/4 and 1/2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1/2 and 3/4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3/4 full and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Quality of Your Energy - Emotion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negative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negative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positive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positive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negative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positive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Focus of Your Energy - Mind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scattered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scattered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focused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focused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scattered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focused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Power of Your Energy - Spirit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uncommitted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uncommitted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committed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uncommitted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530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CE9A1A-6ACE-FB44-9F46-AF11FD61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52475"/>
            <a:ext cx="8243854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r>
              <a:rPr lang="en-GB" sz="2400" dirty="0"/>
              <a:t>13 to 16 - Engaged</a:t>
            </a:r>
          </a:p>
          <a:p>
            <a:pPr marL="114300" indent="0">
              <a:spcAft>
                <a:spcPts val="1200"/>
              </a:spcAft>
              <a:buNone/>
            </a:pPr>
            <a:r>
              <a:rPr lang="en-GB" sz="2400" dirty="0"/>
              <a:t>  9 to 12 - Partially engaged</a:t>
            </a:r>
          </a:p>
          <a:p>
            <a:pPr marL="114300" indent="0">
              <a:spcAft>
                <a:spcPts val="1200"/>
              </a:spcAft>
              <a:buNone/>
            </a:pPr>
            <a:r>
              <a:rPr lang="en-GB" sz="2400" dirty="0"/>
              <a:t>  5 to 8   - Partially disengaged</a:t>
            </a:r>
          </a:p>
          <a:p>
            <a:pPr marL="114300" indent="0">
              <a:spcAft>
                <a:spcPts val="1200"/>
              </a:spcAft>
              <a:buNone/>
            </a:pPr>
            <a:r>
              <a:rPr lang="en-GB" sz="2400" dirty="0"/>
              <a:t>    &lt; 5     - Disengaged</a:t>
            </a:r>
            <a:br>
              <a:rPr lang="en-GB" sz="2400" dirty="0"/>
            </a:br>
            <a:endParaRPr lang="en-GB" sz="2400" dirty="0"/>
          </a:p>
          <a:p>
            <a:pPr marL="114300" indent="0">
              <a:spcAft>
                <a:spcPts val="1200"/>
              </a:spcAft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5027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Expending and renewing energy</a:t>
            </a:r>
          </a:p>
        </p:txBody>
      </p:sp>
      <p:sp>
        <p:nvSpPr>
          <p:cNvPr id="8" name="Line 1">
            <a:extLst>
              <a:ext uri="{FF2B5EF4-FFF2-40B4-BE49-F238E27FC236}">
                <a16:creationId xmlns:a16="http://schemas.microsoft.com/office/drawing/2014/main" id="{EBA3A745-892E-1A4D-92FF-1D94D0A6E0F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656493" y="1096848"/>
            <a:ext cx="0" cy="3697208"/>
          </a:xfrm>
          <a:prstGeom prst="line">
            <a:avLst/>
          </a:prstGeom>
          <a:noFill/>
          <a:ln w="38100">
            <a:solidFill>
              <a:srgbClr val="003A8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1A14E175-A696-164F-92E5-82F91B22F7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6970" y="4803581"/>
            <a:ext cx="5688000" cy="0"/>
          </a:xfrm>
          <a:prstGeom prst="line">
            <a:avLst/>
          </a:prstGeom>
          <a:noFill/>
          <a:ln w="38100">
            <a:solidFill>
              <a:srgbClr val="003A8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05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3E0426-A537-DC4A-A745-7E99B877961C}"/>
              </a:ext>
            </a:extLst>
          </p:cNvPr>
          <p:cNvSpPr/>
          <p:nvPr/>
        </p:nvSpPr>
        <p:spPr>
          <a:xfrm>
            <a:off x="1676815" y="1096848"/>
            <a:ext cx="5678475" cy="1829232"/>
          </a:xfrm>
          <a:prstGeom prst="rect">
            <a:avLst/>
          </a:prstGeom>
          <a:solidFill>
            <a:srgbClr val="F156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Avenir Book" panose="02000503020000020003" pitchFamily="2" charset="0"/>
              </a:rPr>
              <a:t>Stress (energy out)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957A6F-2D37-2148-B318-F18AA691EAB1}"/>
              </a:ext>
            </a:extLst>
          </p:cNvPr>
          <p:cNvSpPr/>
          <p:nvPr/>
        </p:nvSpPr>
        <p:spPr>
          <a:xfrm>
            <a:off x="1676815" y="2949372"/>
            <a:ext cx="5678475" cy="1829232"/>
          </a:xfrm>
          <a:prstGeom prst="rect">
            <a:avLst/>
          </a:prstGeom>
          <a:solidFill>
            <a:srgbClr val="007B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Avenir Book" panose="02000503020000020003" pitchFamily="2" charset="0"/>
              </a:rPr>
              <a:t>Recovery (energy in)</a:t>
            </a:r>
          </a:p>
        </p:txBody>
      </p:sp>
    </p:spTree>
    <p:extLst>
      <p:ext uri="{BB962C8B-B14F-4D97-AF65-F5344CB8AC3E}">
        <p14:creationId xmlns:p14="http://schemas.microsoft.com/office/powerpoint/2010/main" val="2224523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Are belief’s important? Is stress… 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A2FA51-CB4B-5541-AACD-4557F3314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678" y="2485791"/>
            <a:ext cx="3528780" cy="24150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255F75-9E05-2345-9DF8-430F6048C0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68" t="5532" r="29281"/>
          <a:stretch/>
        </p:blipFill>
        <p:spPr>
          <a:xfrm>
            <a:off x="311700" y="1589548"/>
            <a:ext cx="3528780" cy="250184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F86C63-A66F-124A-9B6A-2BFCBE26B432}"/>
              </a:ext>
            </a:extLst>
          </p:cNvPr>
          <p:cNvSpPr txBox="1">
            <a:spLocks/>
          </p:cNvSpPr>
          <p:nvPr/>
        </p:nvSpPr>
        <p:spPr>
          <a:xfrm>
            <a:off x="311700" y="1004594"/>
            <a:ext cx="352878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…Good?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FAD642D-60D8-2447-8B46-10F30395D763}"/>
              </a:ext>
            </a:extLst>
          </p:cNvPr>
          <p:cNvSpPr txBox="1">
            <a:spLocks/>
          </p:cNvSpPr>
          <p:nvPr/>
        </p:nvSpPr>
        <p:spPr>
          <a:xfrm>
            <a:off x="4943678" y="1913091"/>
            <a:ext cx="352878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…Bad?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54D5D46-E140-254A-AAB4-3385F51BF291}"/>
              </a:ext>
            </a:extLst>
          </p:cNvPr>
          <p:cNvSpPr txBox="1">
            <a:spLocks/>
          </p:cNvSpPr>
          <p:nvPr/>
        </p:nvSpPr>
        <p:spPr>
          <a:xfrm>
            <a:off x="3689806" y="1757074"/>
            <a:ext cx="140454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Or</a:t>
            </a:r>
            <a:endParaRPr lang="en-GB" dirty="0">
              <a:solidFill>
                <a:srgbClr val="EB5B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3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Risk of early death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5A0962-E073-F440-93D5-489946DF9EF5}"/>
              </a:ext>
            </a:extLst>
          </p:cNvPr>
          <p:cNvSpPr/>
          <p:nvPr/>
        </p:nvSpPr>
        <p:spPr>
          <a:xfrm>
            <a:off x="5374700" y="4263390"/>
            <a:ext cx="3646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GB" dirty="0">
                <a:solidFill>
                  <a:schemeClr val="tx1"/>
                </a:solidFill>
                <a:latin typeface="Avenir Book" panose="02000503020000020003" pitchFamily="2" charset="0"/>
                <a:ea typeface="Arial" charset="0"/>
                <a:cs typeface="Arial" charset="0"/>
              </a:rPr>
              <a:t>Keller, Litzelman,Wisk, et al.</a:t>
            </a:r>
          </a:p>
          <a:p>
            <a:pPr>
              <a:buFontTx/>
              <a:buNone/>
            </a:pPr>
            <a:r>
              <a:rPr lang="en-GB" dirty="0">
                <a:latin typeface="Avenir Book" panose="02000503020000020003" pitchFamily="2" charset="0"/>
                <a:ea typeface="Arial" charset="0"/>
                <a:cs typeface="Arial" charset="0"/>
              </a:rPr>
              <a:t>University of Wisconsin</a:t>
            </a:r>
          </a:p>
          <a:p>
            <a:pPr>
              <a:buFontTx/>
              <a:buNone/>
            </a:pPr>
            <a:r>
              <a:rPr lang="en-GB" dirty="0">
                <a:solidFill>
                  <a:schemeClr val="tx1"/>
                </a:solidFill>
                <a:latin typeface="Avenir Book" panose="02000503020000020003" pitchFamily="2" charset="0"/>
                <a:ea typeface="Arial" charset="0"/>
                <a:cs typeface="Arial" charset="0"/>
              </a:rPr>
              <a:t>School of Medicine and Public Health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B2283-F0C2-044B-994E-B665B7F63817}"/>
              </a:ext>
            </a:extLst>
          </p:cNvPr>
          <p:cNvSpPr txBox="1"/>
          <p:nvPr/>
        </p:nvSpPr>
        <p:spPr>
          <a:xfrm>
            <a:off x="2314074" y="1371421"/>
            <a:ext cx="45158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rgbClr val="007B7B"/>
                </a:solidFill>
              </a:rPr>
              <a:t>43%</a:t>
            </a:r>
          </a:p>
        </p:txBody>
      </p:sp>
    </p:spTree>
    <p:extLst>
      <p:ext uri="{BB962C8B-B14F-4D97-AF65-F5344CB8AC3E}">
        <p14:creationId xmlns:p14="http://schemas.microsoft.com/office/powerpoint/2010/main" val="1173896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Risk of early death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5A0962-E073-F440-93D5-489946DF9EF5}"/>
              </a:ext>
            </a:extLst>
          </p:cNvPr>
          <p:cNvSpPr/>
          <p:nvPr/>
        </p:nvSpPr>
        <p:spPr>
          <a:xfrm>
            <a:off x="5374700" y="4263390"/>
            <a:ext cx="3646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GB" dirty="0">
                <a:solidFill>
                  <a:schemeClr val="tx1"/>
                </a:solidFill>
                <a:latin typeface="Avenir Book" panose="02000503020000020003" pitchFamily="2" charset="0"/>
                <a:ea typeface="Arial" charset="0"/>
                <a:cs typeface="Arial" charset="0"/>
              </a:rPr>
              <a:t>Keller, Litzelman,Wisk, et all</a:t>
            </a:r>
          </a:p>
          <a:p>
            <a:pPr>
              <a:buFontTx/>
              <a:buNone/>
            </a:pPr>
            <a:r>
              <a:rPr lang="en-GB" dirty="0">
                <a:latin typeface="Avenir Book" panose="02000503020000020003" pitchFamily="2" charset="0"/>
                <a:ea typeface="Arial" charset="0"/>
                <a:cs typeface="Arial" charset="0"/>
              </a:rPr>
              <a:t>University of Wisconsin</a:t>
            </a:r>
          </a:p>
          <a:p>
            <a:pPr>
              <a:buFontTx/>
              <a:buNone/>
            </a:pPr>
            <a:r>
              <a:rPr lang="en-GB" dirty="0">
                <a:solidFill>
                  <a:schemeClr val="tx1"/>
                </a:solidFill>
                <a:latin typeface="Avenir Book" panose="02000503020000020003" pitchFamily="2" charset="0"/>
                <a:ea typeface="Arial" charset="0"/>
                <a:cs typeface="Arial" charset="0"/>
              </a:rPr>
              <a:t>School of Medicine and Public Health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B2283-F0C2-044B-994E-B665B7F63817}"/>
              </a:ext>
            </a:extLst>
          </p:cNvPr>
          <p:cNvSpPr txBox="1"/>
          <p:nvPr/>
        </p:nvSpPr>
        <p:spPr>
          <a:xfrm>
            <a:off x="2314074" y="1371421"/>
            <a:ext cx="45158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rgbClr val="007B7B"/>
                </a:solidFill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93552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CE9A1A-6ACE-FB44-9F46-AF11FD61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64" y="969595"/>
            <a:ext cx="8243854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r>
              <a:rPr lang="en-GB" sz="2600" b="1" dirty="0"/>
              <a:t>How you manage things now and your beliefs and habits are a consequence of your past.</a:t>
            </a:r>
          </a:p>
          <a:p>
            <a:pPr marL="114300" indent="0">
              <a:spcAft>
                <a:spcPts val="1200"/>
              </a:spcAft>
              <a:buNone/>
            </a:pPr>
            <a:endParaRPr lang="en-GB" sz="2600" b="1" dirty="0"/>
          </a:p>
          <a:p>
            <a:pPr marL="114300" indent="0">
              <a:spcAft>
                <a:spcPts val="1200"/>
              </a:spcAft>
              <a:buNone/>
            </a:pPr>
            <a:r>
              <a:rPr lang="en-GB" sz="2600" b="1" dirty="0"/>
              <a:t>How you manage moving forward and your habits will be a consequence of your future.</a:t>
            </a:r>
            <a:br>
              <a:rPr lang="en-GB" sz="3600" b="1" dirty="0"/>
            </a:br>
            <a:endParaRPr lang="en-GB" sz="36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9225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What do you do for recovery and to manage your stress?</a:t>
            </a:r>
            <a:endParaRPr lang="en-GB" dirty="0">
              <a:solidFill>
                <a:srgbClr val="EB5B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D42834-94CE-7844-A2D2-F738F27E7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1410970"/>
            <a:ext cx="2540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31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007B7B"/>
                </a:solidFill>
              </a:rPr>
              <a:pPr/>
              <a:t>19</a:t>
            </a:fld>
            <a:endParaRPr lang="en-GB" dirty="0">
              <a:solidFill>
                <a:srgbClr val="007B7B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Managing your stressors</a:t>
            </a:r>
            <a:endParaRPr lang="en-GB" dirty="0">
              <a:solidFill>
                <a:srgbClr val="EB5B4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6D1A9E-05BA-064B-947E-AAC057ABDF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386" y="1017725"/>
            <a:ext cx="3114461" cy="31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44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Action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2600" dirty="0">
                <a:solidFill>
                  <a:srgbClr val="44348B"/>
                </a:solidFill>
              </a:rPr>
              <a:t>There are four main strategies for reducing and removing the risks of stress. These are to:</a:t>
            </a:r>
          </a:p>
          <a:p>
            <a:pPr marL="628650" indent="-514350"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600" dirty="0">
                <a:solidFill>
                  <a:srgbClr val="44348B"/>
                </a:solidFill>
              </a:rPr>
              <a:t>Avoid </a:t>
            </a:r>
            <a:r>
              <a:rPr lang="en-GB" sz="2400" dirty="0">
                <a:solidFill>
                  <a:srgbClr val="44348B"/>
                </a:solidFill>
              </a:rPr>
              <a:t>the stressor</a:t>
            </a:r>
          </a:p>
          <a:p>
            <a:pPr marL="628650" indent="-514350"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Change the stressor</a:t>
            </a:r>
          </a:p>
          <a:p>
            <a:pPr marL="628650" indent="-514350"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Adapt to the stressor</a:t>
            </a:r>
          </a:p>
          <a:p>
            <a:pPr marL="628650" indent="-514350"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Accept the stressor</a:t>
            </a:r>
          </a:p>
        </p:txBody>
      </p:sp>
    </p:spTree>
    <p:extLst>
      <p:ext uri="{BB962C8B-B14F-4D97-AF65-F5344CB8AC3E}">
        <p14:creationId xmlns:p14="http://schemas.microsoft.com/office/powerpoint/2010/main" val="371582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Avoid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4"/>
            <a:ext cx="8832300" cy="370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3100" b="1" dirty="0">
                <a:solidFill>
                  <a:srgbClr val="44348B"/>
                </a:solidFill>
              </a:rPr>
              <a:t>"What can I do to avoid or remove it from my life." 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Learn how to say ‘no’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Control your environment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Avoid hot-topic buttons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Prioritise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Avoid distractions and interruptions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800" dirty="0">
                <a:solidFill>
                  <a:srgbClr val="44348B"/>
                </a:solidFill>
              </a:rPr>
              <a:t>Avoid working excessive hours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endParaRPr lang="en-GB" sz="2400" dirty="0">
              <a:solidFill>
                <a:srgbClr val="4434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86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Change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2400" b="1" dirty="0">
                <a:solidFill>
                  <a:srgbClr val="44348B"/>
                </a:solidFill>
              </a:rPr>
              <a:t>"What can I do to change the stressor." 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Express feelings rather than bottling them up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Be willing to compromise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Be more assertive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Plan ahead</a:t>
            </a:r>
          </a:p>
        </p:txBody>
      </p:sp>
    </p:spTree>
    <p:extLst>
      <p:ext uri="{BB962C8B-B14F-4D97-AF65-F5344CB8AC3E}">
        <p14:creationId xmlns:p14="http://schemas.microsoft.com/office/powerpoint/2010/main" val="37048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Adapt to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2400" b="1" dirty="0">
                <a:solidFill>
                  <a:srgbClr val="44348B"/>
                </a:solidFill>
              </a:rPr>
              <a:t>"What can I do to change my thinking, feelings or reactions to the stressor." 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Reframe problems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Look at the big picture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Adjust your standards – perfectionism is over-rated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Focus on the positives</a:t>
            </a:r>
          </a:p>
        </p:txBody>
      </p:sp>
    </p:spTree>
    <p:extLst>
      <p:ext uri="{BB962C8B-B14F-4D97-AF65-F5344CB8AC3E}">
        <p14:creationId xmlns:p14="http://schemas.microsoft.com/office/powerpoint/2010/main" val="354578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Accept the stressor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4"/>
            <a:ext cx="8832300" cy="372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Clr>
                <a:srgbClr val="FFCF05"/>
              </a:buClr>
              <a:buNone/>
            </a:pPr>
            <a:r>
              <a:rPr lang="en-GB" sz="2400" b="1" dirty="0">
                <a:solidFill>
                  <a:srgbClr val="44348B"/>
                </a:solidFill>
              </a:rPr>
              <a:t>"What can I do to accept the stressors?" 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Focus only on the things you can control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Look for the upside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Share your feelings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Learn to forgive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Be grateful for what you have</a:t>
            </a:r>
          </a:p>
          <a:p>
            <a:pPr>
              <a:spcAft>
                <a:spcPts val="1200"/>
              </a:spcAft>
              <a:buClr>
                <a:srgbClr val="FFCF05"/>
              </a:buClr>
              <a:buFont typeface="+mj-lt"/>
              <a:buAutoNum type="arabicPeriod"/>
            </a:pPr>
            <a:r>
              <a:rPr lang="en-GB" sz="2400" dirty="0">
                <a:solidFill>
                  <a:srgbClr val="44348B"/>
                </a:solidFill>
              </a:rPr>
              <a:t>Show kindness to others</a:t>
            </a:r>
          </a:p>
        </p:txBody>
      </p:sp>
    </p:spTree>
    <p:extLst>
      <p:ext uri="{BB962C8B-B14F-4D97-AF65-F5344CB8AC3E}">
        <p14:creationId xmlns:p14="http://schemas.microsoft.com/office/powerpoint/2010/main" val="398293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Managing stress – what else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Take a break and / or switch tasks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Do more of what you enjoy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Exercise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Friends / supporters</a:t>
            </a:r>
          </a:p>
          <a:p>
            <a:pPr>
              <a:spcAft>
                <a:spcPts val="1200"/>
              </a:spcAft>
              <a:buClr>
                <a:srgbClr val="FFCF05"/>
              </a:buClr>
            </a:pPr>
            <a:r>
              <a:rPr lang="en-GB" sz="2400" dirty="0">
                <a:solidFill>
                  <a:srgbClr val="44348B"/>
                </a:solidFill>
              </a:rPr>
              <a:t>Try and keep your sense of humour!</a:t>
            </a:r>
          </a:p>
        </p:txBody>
      </p:sp>
    </p:spTree>
    <p:extLst>
      <p:ext uri="{BB962C8B-B14F-4D97-AF65-F5344CB8AC3E}">
        <p14:creationId xmlns:p14="http://schemas.microsoft.com/office/powerpoint/2010/main" val="188645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Self-Awareness</a:t>
            </a:r>
            <a:endParaRPr lang="en-GB" dirty="0"/>
          </a:p>
        </p:txBody>
      </p:sp>
      <p:sp>
        <p:nvSpPr>
          <p:cNvPr id="7" name="Shape 366">
            <a:extLst>
              <a:ext uri="{FF2B5EF4-FFF2-40B4-BE49-F238E27FC236}">
                <a16:creationId xmlns:a16="http://schemas.microsoft.com/office/drawing/2014/main" id="{A7210062-1089-C846-9E16-8DBDAAEF1809}"/>
              </a:ext>
            </a:extLst>
          </p:cNvPr>
          <p:cNvSpPr/>
          <p:nvPr/>
        </p:nvSpPr>
        <p:spPr>
          <a:xfrm>
            <a:off x="5274492" y="3371722"/>
            <a:ext cx="3305319" cy="7540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500" tIns="190500" rIns="190500" bIns="190500" anchor="ctr">
            <a:spAutoFit/>
          </a:bodyPr>
          <a:lstStyle>
            <a:lvl1pPr algn="ctr">
              <a:defRPr sz="18000" cap="all" spc="720" baseline="1111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>
              <a:defRPr cap="none"/>
            </a:pPr>
            <a:r>
              <a:rPr lang="en-GB" sz="3600" b="1" cap="all" dirty="0">
                <a:solidFill>
                  <a:schemeClr val="bg1"/>
                </a:solidFill>
                <a:latin typeface="Avenir Book" panose="02000503020000020003" pitchFamily="2" charset="0"/>
              </a:rPr>
              <a:t>RESULTS</a:t>
            </a:r>
            <a:endParaRPr sz="3600" b="1" cap="all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A17D19-6109-D540-A29B-59EDF9D462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0051" y="1262923"/>
            <a:ext cx="2772384" cy="3155095"/>
          </a:xfrm>
          <a:prstGeom prst="rect">
            <a:avLst/>
          </a:prstGeom>
        </p:spPr>
      </p:pic>
      <p:pic>
        <p:nvPicPr>
          <p:cNvPr id="4" name="Picture 3" descr="A picture containing helmet&#10;&#10;Description automatically generated">
            <a:extLst>
              <a:ext uri="{FF2B5EF4-FFF2-40B4-BE49-F238E27FC236}">
                <a16:creationId xmlns:a16="http://schemas.microsoft.com/office/drawing/2014/main" id="{4D7EF481-4813-284D-BE86-1877F2DEB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36" y="1262923"/>
            <a:ext cx="3959013" cy="296926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612ED16-8C1A-1C45-AA24-DEBB6CBE36A2}"/>
              </a:ext>
            </a:extLst>
          </p:cNvPr>
          <p:cNvSpPr txBox="1">
            <a:spLocks/>
          </p:cNvSpPr>
          <p:nvPr/>
        </p:nvSpPr>
        <p:spPr>
          <a:xfrm>
            <a:off x="4706636" y="1262923"/>
            <a:ext cx="140454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5%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FB66B8B-042E-A441-B6D8-1A243E225ED4}"/>
              </a:ext>
            </a:extLst>
          </p:cNvPr>
          <p:cNvSpPr txBox="1">
            <a:spLocks/>
          </p:cNvSpPr>
          <p:nvPr/>
        </p:nvSpPr>
        <p:spPr>
          <a:xfrm>
            <a:off x="0" y="4125775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Developing positive and precise rituals and habits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0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7" name="Shape 366">
            <a:extLst>
              <a:ext uri="{FF2B5EF4-FFF2-40B4-BE49-F238E27FC236}">
                <a16:creationId xmlns:a16="http://schemas.microsoft.com/office/drawing/2014/main" id="{A7210062-1089-C846-9E16-8DBDAAEF1809}"/>
              </a:ext>
            </a:extLst>
          </p:cNvPr>
          <p:cNvSpPr/>
          <p:nvPr/>
        </p:nvSpPr>
        <p:spPr>
          <a:xfrm>
            <a:off x="5274492" y="3371722"/>
            <a:ext cx="3305319" cy="7540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500" tIns="190500" rIns="190500" bIns="190500" anchor="ctr">
            <a:spAutoFit/>
          </a:bodyPr>
          <a:lstStyle>
            <a:lvl1pPr algn="ctr">
              <a:defRPr sz="18000" cap="all" spc="720" baseline="1111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>
              <a:defRPr cap="none"/>
            </a:pPr>
            <a:r>
              <a:rPr lang="en-GB" sz="3600" b="1" cap="all" dirty="0">
                <a:solidFill>
                  <a:schemeClr val="bg1"/>
                </a:solidFill>
                <a:latin typeface="Avenir Book" panose="02000503020000020003" pitchFamily="2" charset="0"/>
              </a:rPr>
              <a:t>RESULTS</a:t>
            </a:r>
            <a:endParaRPr sz="3600" b="1" cap="all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71BA18-9091-DE46-B3F4-2F3494AC79CB}"/>
              </a:ext>
            </a:extLst>
          </p:cNvPr>
          <p:cNvSpPr>
            <a:spLocks noChangeAspect="1"/>
          </p:cNvSpPr>
          <p:nvPr/>
        </p:nvSpPr>
        <p:spPr>
          <a:xfrm>
            <a:off x="440754" y="1522192"/>
            <a:ext cx="2160000" cy="2160000"/>
          </a:xfrm>
          <a:prstGeom prst="ellipse">
            <a:avLst/>
          </a:prstGeom>
          <a:solidFill>
            <a:srgbClr val="007B7B"/>
          </a:solidFill>
          <a:ln>
            <a:solidFill>
              <a:srgbClr val="EB5B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venir Book" panose="02000503020000020003" pitchFamily="2" charset="0"/>
              </a:rPr>
              <a:t>Where are you now?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D98A24-C08B-0B4F-80BB-CF927BA3390B}"/>
              </a:ext>
            </a:extLst>
          </p:cNvPr>
          <p:cNvSpPr>
            <a:spLocks noChangeAspect="1"/>
          </p:cNvSpPr>
          <p:nvPr/>
        </p:nvSpPr>
        <p:spPr>
          <a:xfrm>
            <a:off x="3492000" y="1522192"/>
            <a:ext cx="2160000" cy="2160000"/>
          </a:xfrm>
          <a:prstGeom prst="ellipse">
            <a:avLst/>
          </a:prstGeom>
          <a:solidFill>
            <a:srgbClr val="007B7B"/>
          </a:solidFill>
          <a:ln>
            <a:solidFill>
              <a:srgbClr val="F156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venir Book" panose="02000503020000020003" pitchFamily="2" charset="0"/>
              </a:rPr>
              <a:t>Where do you want to be?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217B8BE-CEE3-E94B-BC66-B9A0C34E8106}"/>
              </a:ext>
            </a:extLst>
          </p:cNvPr>
          <p:cNvSpPr>
            <a:spLocks noChangeAspect="1"/>
          </p:cNvSpPr>
          <p:nvPr/>
        </p:nvSpPr>
        <p:spPr>
          <a:xfrm>
            <a:off x="6543246" y="1522192"/>
            <a:ext cx="2160000" cy="2160000"/>
          </a:xfrm>
          <a:prstGeom prst="ellipse">
            <a:avLst/>
          </a:prstGeom>
          <a:solidFill>
            <a:srgbClr val="007B7B"/>
          </a:solidFill>
          <a:ln>
            <a:solidFill>
              <a:srgbClr val="EB5B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venir Book" panose="02000503020000020003" pitchFamily="2" charset="0"/>
              </a:rPr>
              <a:t>What will you do? How will you get there?</a:t>
            </a:r>
            <a:endParaRPr lang="en-GB" dirty="0">
              <a:latin typeface="Avenir Book" panose="02000503020000020003" pitchFamily="2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710B95ED-0B93-184A-9A0A-7145AB6A201F}"/>
              </a:ext>
            </a:extLst>
          </p:cNvPr>
          <p:cNvSpPr/>
          <p:nvPr/>
        </p:nvSpPr>
        <p:spPr>
          <a:xfrm>
            <a:off x="2883817" y="2211548"/>
            <a:ext cx="325120" cy="914400"/>
          </a:xfrm>
          <a:prstGeom prst="rightArrow">
            <a:avLst/>
          </a:prstGeom>
          <a:solidFill>
            <a:srgbClr val="F15642"/>
          </a:solidFill>
          <a:ln>
            <a:solidFill>
              <a:srgbClr val="007B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67B73F8A-CCB8-0B40-85E5-DA8E8C5C70A9}"/>
              </a:ext>
            </a:extLst>
          </p:cNvPr>
          <p:cNvSpPr/>
          <p:nvPr/>
        </p:nvSpPr>
        <p:spPr>
          <a:xfrm>
            <a:off x="5935063" y="2208216"/>
            <a:ext cx="325120" cy="914400"/>
          </a:xfrm>
          <a:prstGeom prst="rightArrow">
            <a:avLst/>
          </a:prstGeom>
          <a:solidFill>
            <a:srgbClr val="F15642"/>
          </a:solidFill>
          <a:ln>
            <a:solidFill>
              <a:srgbClr val="007B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776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Working on yourself!</a:t>
            </a:r>
            <a:endParaRPr lang="en-GB" dirty="0">
              <a:solidFill>
                <a:srgbClr val="EB5B4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04CBC8-C523-8849-AE2A-C79101805992}"/>
              </a:ext>
            </a:extLst>
          </p:cNvPr>
          <p:cNvSpPr txBox="1">
            <a:spLocks/>
          </p:cNvSpPr>
          <p:nvPr/>
        </p:nvSpPr>
        <p:spPr>
          <a:xfrm>
            <a:off x="311700" y="1118607"/>
            <a:ext cx="8832300" cy="372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000"/>
              </a:spcAft>
              <a:buClr>
                <a:srgbClr val="FFCF05"/>
              </a:buClr>
              <a:buNone/>
            </a:pPr>
            <a:r>
              <a:rPr lang="en-GB" sz="1600" b="1" dirty="0">
                <a:solidFill>
                  <a:srgbClr val="44348B"/>
                </a:solidFill>
              </a:rPr>
              <a:t>What could you do? 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Be very specific on a change you want to make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Set out clearly what you will do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Keep a diary to note when things go well or not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Book in regular reflection time and use triggers to maintain this and other actions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Give yourself a score and update it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Enlist a supporter or network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Practice, practice, practice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r>
              <a:rPr lang="en-GB" sz="1600" dirty="0">
                <a:solidFill>
                  <a:srgbClr val="44348B"/>
                </a:solidFill>
              </a:rPr>
              <a:t>Repeat</a:t>
            </a:r>
          </a:p>
          <a:p>
            <a:pPr>
              <a:spcAft>
                <a:spcPts val="1000"/>
              </a:spcAft>
              <a:buClr>
                <a:srgbClr val="FFCF05"/>
              </a:buClr>
              <a:buFont typeface="Wingdings" pitchFamily="2" charset="2"/>
              <a:buChar char="§"/>
            </a:pPr>
            <a:endParaRPr lang="en-GB" sz="1600" dirty="0">
              <a:solidFill>
                <a:srgbClr val="4434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0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29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Spirit (Power)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2C8592C8-5D2D-FF43-832F-0663D194C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822" y="1786727"/>
            <a:ext cx="5251026" cy="213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71FBFC6D-8928-A945-BFCD-26516CED0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23" y="952792"/>
            <a:ext cx="208951" cy="347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C9F07469-2223-DC42-885D-D2A83B7DD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54" y="4260632"/>
            <a:ext cx="5364000" cy="25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E34B7FDE-27B4-EF4B-BB44-E095E411F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41" y="1860221"/>
            <a:ext cx="454241" cy="182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439E6FEA-A24F-7244-92A9-08198FB9C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822" y="4462508"/>
            <a:ext cx="853973" cy="44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>
            <a:extLst>
              <a:ext uri="{FF2B5EF4-FFF2-40B4-BE49-F238E27FC236}">
                <a16:creationId xmlns:a16="http://schemas.microsoft.com/office/drawing/2014/main" id="{F62CA32B-7526-1A45-AF6A-856FDD032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127" y="3422872"/>
            <a:ext cx="5323704" cy="73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>
            <a:extLst>
              <a:ext uri="{FF2B5EF4-FFF2-40B4-BE49-F238E27FC236}">
                <a16:creationId xmlns:a16="http://schemas.microsoft.com/office/drawing/2014/main" id="{0C6BFCBD-0C15-DD4C-9CF3-BDFF74B21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87" y="1573478"/>
            <a:ext cx="2580088" cy="224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A2BFEFB-9E1D-9948-9BDD-6A13823B96F1}"/>
              </a:ext>
            </a:extLst>
          </p:cNvPr>
          <p:cNvGrpSpPr/>
          <p:nvPr/>
        </p:nvGrpSpPr>
        <p:grpSpPr>
          <a:xfrm>
            <a:off x="6188267" y="1270644"/>
            <a:ext cx="2316629" cy="3172873"/>
            <a:chOff x="6188267" y="1270644"/>
            <a:chExt cx="2316629" cy="317287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6E63BAF-EC74-9146-A556-631C1CCF18FA}"/>
                </a:ext>
              </a:extLst>
            </p:cNvPr>
            <p:cNvGrpSpPr/>
            <p:nvPr/>
          </p:nvGrpSpPr>
          <p:grpSpPr>
            <a:xfrm>
              <a:off x="6188267" y="1270644"/>
              <a:ext cx="2316629" cy="3172873"/>
              <a:chOff x="6371147" y="1270644"/>
              <a:chExt cx="2316629" cy="3172873"/>
            </a:xfrm>
          </p:grpSpPr>
          <p:pic>
            <p:nvPicPr>
              <p:cNvPr id="25" name="Picture 8">
                <a:extLst>
                  <a:ext uri="{FF2B5EF4-FFF2-40B4-BE49-F238E27FC236}">
                    <a16:creationId xmlns:a16="http://schemas.microsoft.com/office/drawing/2014/main" id="{2064EA50-2C67-8E44-85A4-2119823A93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1147" y="1270644"/>
                <a:ext cx="2316629" cy="31728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BBF2DAD-3509-F54F-A2FF-088E53682F90}"/>
                  </a:ext>
                </a:extLst>
              </p:cNvPr>
              <p:cNvSpPr/>
              <p:nvPr/>
            </p:nvSpPr>
            <p:spPr>
              <a:xfrm>
                <a:off x="6992761" y="2902149"/>
                <a:ext cx="1182100" cy="2836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87B387-9332-554C-832B-7141ECAD6CB0}"/>
                </a:ext>
              </a:extLst>
            </p:cNvPr>
            <p:cNvSpPr/>
            <p:nvPr/>
          </p:nvSpPr>
          <p:spPr>
            <a:xfrm>
              <a:off x="8065558" y="2762959"/>
              <a:ext cx="223520" cy="317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834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your story?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940" y="1793690"/>
            <a:ext cx="4307840" cy="21791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000" b="1" dirty="0"/>
              <a:t>Your ideal life</a:t>
            </a:r>
          </a:p>
          <a:p>
            <a:pPr>
              <a:spcAft>
                <a:spcPts val="1200"/>
              </a:spcAft>
            </a:pPr>
            <a:r>
              <a:rPr lang="en-GB" sz="2000" b="1" dirty="0"/>
              <a:t>Where I live, what do I do, the hours I work, the people I am with, the holidays I have, the interests I pursue….</a:t>
            </a:r>
          </a:p>
          <a:p>
            <a:pPr>
              <a:spcAft>
                <a:spcPts val="1200"/>
              </a:spcAft>
            </a:pPr>
            <a:r>
              <a:rPr lang="en-GB" sz="2000" b="1" dirty="0"/>
              <a:t>How did I get here?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30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B967A5-7722-7845-8AD2-0FDDCBC5F767}"/>
              </a:ext>
            </a:extLst>
          </p:cNvPr>
          <p:cNvSpPr txBox="1">
            <a:spLocks/>
          </p:cNvSpPr>
          <p:nvPr/>
        </p:nvSpPr>
        <p:spPr>
          <a:xfrm>
            <a:off x="413300" y="1220990"/>
            <a:ext cx="33662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sz="2800" b="1" i="0" u="none" strike="noStrike" cap="none" spc="-188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  <a:t>What will your story be?</a:t>
            </a:r>
            <a:b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</a:br>
            <a:br>
              <a:rPr lang="en-GB" dirty="0">
                <a:solidFill>
                  <a:srgbClr val="EB5B41"/>
                </a:solidFill>
                <a:latin typeface="Avenir" panose="02000503020000020003" pitchFamily="2" charset="0"/>
              </a:rPr>
            </a:br>
            <a:endParaRPr lang="en-GB" dirty="0">
              <a:solidFill>
                <a:srgbClr val="EB5B41"/>
              </a:solidFill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D793E1A-5937-6542-ABAF-DC534CC2D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532" y="1303792"/>
            <a:ext cx="3626168" cy="253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14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Emotion (Quality)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15" name="Picture 8" descr="Positive_Negative_no words_1.png">
            <a:extLst>
              <a:ext uri="{FF2B5EF4-FFF2-40B4-BE49-F238E27FC236}">
                <a16:creationId xmlns:a16="http://schemas.microsoft.com/office/drawing/2014/main" id="{7F84BF1C-6A8A-B149-B364-7D2908B10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005" y="1110124"/>
            <a:ext cx="4131989" cy="35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79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32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Emotion (Quality)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5" name="Picture 6" descr="Positive_Negative_Final.png">
            <a:extLst>
              <a:ext uri="{FF2B5EF4-FFF2-40B4-BE49-F238E27FC236}">
                <a16:creationId xmlns:a16="http://schemas.microsoft.com/office/drawing/2014/main" id="{2DBD050B-2E1E-4C48-9B4A-6DD152B36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005" y="1110124"/>
            <a:ext cx="4131989" cy="35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911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33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Emotion (Quality)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6" name="Picture 5" descr="09_EQ Quadrant.png">
            <a:extLst>
              <a:ext uri="{FF2B5EF4-FFF2-40B4-BE49-F238E27FC236}">
                <a16:creationId xmlns:a16="http://schemas.microsoft.com/office/drawing/2014/main" id="{77FB20C6-6B55-A644-B432-3179521A5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521" y="1266544"/>
            <a:ext cx="4408458" cy="3774025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DD0E0DB-FD12-B14A-A13B-6BD814E14798}"/>
              </a:ext>
            </a:extLst>
          </p:cNvPr>
          <p:cNvSpPr txBox="1">
            <a:spLocks/>
          </p:cNvSpPr>
          <p:nvPr/>
        </p:nvSpPr>
        <p:spPr>
          <a:xfrm>
            <a:off x="289564" y="1071195"/>
            <a:ext cx="8243854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650" b="0" i="0" u="none" strike="noStrike" cap="none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●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venir"/>
              <a:buChar char="○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venir"/>
              <a:buChar char="■"/>
              <a:defRPr sz="1400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114300" indent="0">
              <a:spcAft>
                <a:spcPts val="1200"/>
              </a:spcAft>
              <a:buFont typeface="Avenir"/>
              <a:buNone/>
            </a:pPr>
            <a:r>
              <a:rPr lang="en-GB" sz="11200" b="1" dirty="0">
                <a:solidFill>
                  <a:srgbClr val="44348B"/>
                </a:solidFill>
              </a:rPr>
              <a:t>Relationships</a:t>
            </a:r>
          </a:p>
          <a:p>
            <a:pPr marL="114300" indent="0">
              <a:spcAft>
                <a:spcPts val="1200"/>
              </a:spcAft>
              <a:buFont typeface="Avenir"/>
              <a:buNone/>
            </a:pPr>
            <a:endParaRPr lang="en-GB" sz="2600" b="1" dirty="0">
              <a:solidFill>
                <a:srgbClr val="44348B"/>
              </a:solidFill>
            </a:endParaRPr>
          </a:p>
          <a:p>
            <a:pPr marL="114300" indent="0">
              <a:spcAft>
                <a:spcPts val="1200"/>
              </a:spcAft>
              <a:buFont typeface="Avenir"/>
              <a:buNone/>
            </a:pPr>
            <a:br>
              <a:rPr lang="en-GB" sz="3600" b="1" dirty="0">
                <a:solidFill>
                  <a:srgbClr val="44348B"/>
                </a:solidFill>
              </a:rPr>
            </a:br>
            <a:endParaRPr lang="en-GB" sz="3600" b="1" dirty="0">
              <a:solidFill>
                <a:srgbClr val="44348B"/>
              </a:solidFill>
            </a:endParaRPr>
          </a:p>
          <a:p>
            <a:pPr marL="114300" indent="0">
              <a:spcAft>
                <a:spcPts val="1200"/>
              </a:spcAft>
              <a:buFont typeface="Avenir"/>
              <a:buNone/>
            </a:pPr>
            <a:endParaRPr lang="en-GB" sz="3600" b="1" dirty="0">
              <a:solidFill>
                <a:srgbClr val="4434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21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9C676-06E2-8848-ADFA-77121ACB6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34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7125CA-2DB1-3043-80AD-839E620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Mind (Focus)</a:t>
            </a:r>
            <a:endParaRPr lang="en-GB" dirty="0">
              <a:solidFill>
                <a:srgbClr val="007B7B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4D635-B559-FE46-B708-F9F9B9778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662" y="1512298"/>
            <a:ext cx="5544675" cy="275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128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386A-259B-A848-B421-B51ADB17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mindset?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C819B7-9C98-AB47-8D5E-41F9A505A4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35</a:t>
            </a:fld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F0C40C-CBB9-BE4C-966F-75A4C6DE5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27" y="1415822"/>
            <a:ext cx="1248930" cy="109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4">
            <a:extLst>
              <a:ext uri="{FF2B5EF4-FFF2-40B4-BE49-F238E27FC236}">
                <a16:creationId xmlns:a16="http://schemas.microsoft.com/office/drawing/2014/main" id="{C4E4BA2A-82C5-4E41-859A-B03473A12153}"/>
              </a:ext>
            </a:extLst>
          </p:cNvPr>
          <p:cNvSpPr>
            <a:spLocks/>
          </p:cNvSpPr>
          <p:nvPr/>
        </p:nvSpPr>
        <p:spPr bwMode="auto">
          <a:xfrm rot="10800000">
            <a:off x="2719805" y="1687936"/>
            <a:ext cx="797296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304F06-005D-2748-A501-23444D6BB8A9}"/>
              </a:ext>
            </a:extLst>
          </p:cNvPr>
          <p:cNvGrpSpPr/>
          <p:nvPr/>
        </p:nvGrpSpPr>
        <p:grpSpPr>
          <a:xfrm>
            <a:off x="700985" y="1361771"/>
            <a:ext cx="1544761" cy="1196935"/>
            <a:chOff x="863203" y="1764730"/>
            <a:chExt cx="1730784" cy="1531441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407CF3C6-B64D-0848-9F96-152D9ACB6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2939" y="1764730"/>
              <a:ext cx="661048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A94D50BD-771D-7646-A709-A9AFD4A3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03" y="3100834"/>
              <a:ext cx="1640337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yourself?</a:t>
              </a:r>
            </a:p>
          </p:txBody>
        </p:sp>
      </p:grpSp>
      <p:sp>
        <p:nvSpPr>
          <p:cNvPr id="13" name="AutoShape 10">
            <a:extLst>
              <a:ext uri="{FF2B5EF4-FFF2-40B4-BE49-F238E27FC236}">
                <a16:creationId xmlns:a16="http://schemas.microsoft.com/office/drawing/2014/main" id="{672FFB4E-AB41-0041-B3C8-BA3852DF3ED9}"/>
              </a:ext>
            </a:extLst>
          </p:cNvPr>
          <p:cNvSpPr>
            <a:spLocks/>
          </p:cNvSpPr>
          <p:nvPr/>
        </p:nvSpPr>
        <p:spPr bwMode="auto">
          <a:xfrm>
            <a:off x="5589699" y="1693642"/>
            <a:ext cx="796993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1FB3D5-D73E-5C44-BAB6-68361BA23A31}"/>
              </a:ext>
            </a:extLst>
          </p:cNvPr>
          <p:cNvGrpSpPr/>
          <p:nvPr/>
        </p:nvGrpSpPr>
        <p:grpSpPr>
          <a:xfrm>
            <a:off x="6818001" y="1355075"/>
            <a:ext cx="1418648" cy="1207404"/>
            <a:chOff x="7217792" y="1758033"/>
            <a:chExt cx="1589485" cy="1544835"/>
          </a:xfrm>
        </p:grpSpPr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F2847AB1-8039-ED4C-928C-3A37F2059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792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CC00E28C-323F-0345-9CF2-92EC126C5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785" y="1927697"/>
              <a:ext cx="571500" cy="99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77046E8F-999A-AC41-A791-B241AE2D5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6480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93EE4E18-8571-4A4A-9D56-BE2590459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649" y="3107531"/>
              <a:ext cx="1521396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others?</a:t>
              </a:r>
            </a:p>
          </p:txBody>
        </p:sp>
      </p:grpSp>
      <p:sp>
        <p:nvSpPr>
          <p:cNvPr id="19" name="Oval 16">
            <a:extLst>
              <a:ext uri="{FF2B5EF4-FFF2-40B4-BE49-F238E27FC236}">
                <a16:creationId xmlns:a16="http://schemas.microsoft.com/office/drawing/2014/main" id="{91960612-EDA4-4D4C-8F37-C2BA61A0342A}"/>
              </a:ext>
            </a:extLst>
          </p:cNvPr>
          <p:cNvSpPr>
            <a:spLocks/>
          </p:cNvSpPr>
          <p:nvPr/>
        </p:nvSpPr>
        <p:spPr bwMode="auto">
          <a:xfrm>
            <a:off x="3973315" y="1462749"/>
            <a:ext cx="1195490" cy="998028"/>
          </a:xfrm>
          <a:prstGeom prst="ellipse">
            <a:avLst/>
          </a:prstGeom>
          <a:solidFill>
            <a:srgbClr val="003A81"/>
          </a:solidFill>
          <a:ln w="25400" cap="flat">
            <a:solidFill>
              <a:srgbClr val="00A8C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Your Beliefs</a:t>
            </a:r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83AA25C8-9DFC-FE4D-83E8-4C8737DA54E8}"/>
              </a:ext>
            </a:extLst>
          </p:cNvPr>
          <p:cNvSpPr>
            <a:spLocks/>
          </p:cNvSpPr>
          <p:nvPr/>
        </p:nvSpPr>
        <p:spPr bwMode="auto">
          <a:xfrm rot="5400000">
            <a:off x="4222097" y="2772340"/>
            <a:ext cx="697922" cy="637595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4190EB-FEA4-5B4F-97B1-20159196239C}"/>
              </a:ext>
            </a:extLst>
          </p:cNvPr>
          <p:cNvGrpSpPr/>
          <p:nvPr/>
        </p:nvGrpSpPr>
        <p:grpSpPr>
          <a:xfrm>
            <a:off x="3820225" y="3553805"/>
            <a:ext cx="1542309" cy="1306212"/>
            <a:chOff x="4081240" y="4339540"/>
            <a:chExt cx="1728037" cy="1671257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B59CF4EF-0C12-C04B-9100-B26145992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240" y="4339540"/>
              <a:ext cx="1728037" cy="19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the world?</a:t>
              </a:r>
            </a:p>
          </p:txBody>
        </p:sp>
        <p:pic>
          <p:nvPicPr>
            <p:cNvPr id="23" name="Picture 2" descr="Globe.jpg">
              <a:extLst>
                <a:ext uri="{FF2B5EF4-FFF2-40B4-BE49-F238E27FC236}">
                  <a16:creationId xmlns:a16="http://schemas.microsoft.com/office/drawing/2014/main" id="{6D0D69FE-DFF5-5E46-B8ED-8D588BDD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977" y="4593209"/>
              <a:ext cx="1417588" cy="141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498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AC613-097C-3D49-A613-7F416BD58D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36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C00CFD-9BC2-7342-A848-4B8EC5EF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Dr. Steve Peters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54EEC2C-B17F-6343-B992-46F6D3DA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832300" cy="3416400"/>
          </a:xfrm>
        </p:spPr>
        <p:txBody>
          <a:bodyPr/>
          <a:lstStyle/>
          <a:p>
            <a:pPr marL="114300" indent="0">
              <a:spcAft>
                <a:spcPts val="1800"/>
              </a:spcAft>
              <a:buNone/>
            </a:pPr>
            <a:r>
              <a:rPr lang="en-GB" sz="2800" dirty="0"/>
              <a:t>Three beliefs about the world</a:t>
            </a:r>
          </a:p>
          <a:p>
            <a:pPr>
              <a:spcAft>
                <a:spcPts val="1800"/>
              </a:spcAft>
              <a:buFont typeface="+mj-lt"/>
              <a:buAutoNum type="arabicPeriod"/>
            </a:pPr>
            <a:r>
              <a:rPr lang="en-GB" sz="2800" dirty="0"/>
              <a:t>…?</a:t>
            </a:r>
          </a:p>
          <a:p>
            <a:pPr>
              <a:spcAft>
                <a:spcPts val="1800"/>
              </a:spcAft>
              <a:buFont typeface="+mj-lt"/>
              <a:buAutoNum type="arabicPeriod"/>
            </a:pPr>
            <a:r>
              <a:rPr lang="en-GB" sz="2800" dirty="0"/>
              <a:t>…?</a:t>
            </a:r>
          </a:p>
          <a:p>
            <a:pPr>
              <a:spcAft>
                <a:spcPts val="1800"/>
              </a:spcAft>
              <a:buFont typeface="+mj-lt"/>
              <a:buAutoNum type="arabicPeriod"/>
            </a:pPr>
            <a:r>
              <a:rPr lang="en-GB" sz="2800" dirty="0"/>
              <a:t>…?</a:t>
            </a:r>
          </a:p>
        </p:txBody>
      </p:sp>
    </p:spTree>
    <p:extLst>
      <p:ext uri="{BB962C8B-B14F-4D97-AF65-F5344CB8AC3E}">
        <p14:creationId xmlns:p14="http://schemas.microsoft.com/office/powerpoint/2010/main" val="111421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386A-259B-A848-B421-B51ADB17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mindset?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C819B7-9C98-AB47-8D5E-41F9A505A4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37</a:t>
            </a:fld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F0C40C-CBB9-BE4C-966F-75A4C6DE5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27" y="1415822"/>
            <a:ext cx="1248930" cy="109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4">
            <a:extLst>
              <a:ext uri="{FF2B5EF4-FFF2-40B4-BE49-F238E27FC236}">
                <a16:creationId xmlns:a16="http://schemas.microsoft.com/office/drawing/2014/main" id="{C4E4BA2A-82C5-4E41-859A-B03473A12153}"/>
              </a:ext>
            </a:extLst>
          </p:cNvPr>
          <p:cNvSpPr>
            <a:spLocks/>
          </p:cNvSpPr>
          <p:nvPr/>
        </p:nvSpPr>
        <p:spPr bwMode="auto">
          <a:xfrm rot="10800000">
            <a:off x="2719805" y="1687936"/>
            <a:ext cx="797296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304F06-005D-2748-A501-23444D6BB8A9}"/>
              </a:ext>
            </a:extLst>
          </p:cNvPr>
          <p:cNvGrpSpPr/>
          <p:nvPr/>
        </p:nvGrpSpPr>
        <p:grpSpPr>
          <a:xfrm>
            <a:off x="700985" y="1361771"/>
            <a:ext cx="1544761" cy="1196935"/>
            <a:chOff x="863203" y="1764730"/>
            <a:chExt cx="1730784" cy="1531441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407CF3C6-B64D-0848-9F96-152D9ACB6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2939" y="1764730"/>
              <a:ext cx="661048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A94D50BD-771D-7646-A709-A9AFD4A3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03" y="3100834"/>
              <a:ext cx="1640337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yourself?</a:t>
              </a:r>
            </a:p>
          </p:txBody>
        </p:sp>
      </p:grpSp>
      <p:sp>
        <p:nvSpPr>
          <p:cNvPr id="13" name="AutoShape 10">
            <a:extLst>
              <a:ext uri="{FF2B5EF4-FFF2-40B4-BE49-F238E27FC236}">
                <a16:creationId xmlns:a16="http://schemas.microsoft.com/office/drawing/2014/main" id="{672FFB4E-AB41-0041-B3C8-BA3852DF3ED9}"/>
              </a:ext>
            </a:extLst>
          </p:cNvPr>
          <p:cNvSpPr>
            <a:spLocks/>
          </p:cNvSpPr>
          <p:nvPr/>
        </p:nvSpPr>
        <p:spPr bwMode="auto">
          <a:xfrm>
            <a:off x="5589699" y="1693642"/>
            <a:ext cx="796993" cy="558337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1FB3D5-D73E-5C44-BAB6-68361BA23A31}"/>
              </a:ext>
            </a:extLst>
          </p:cNvPr>
          <p:cNvGrpSpPr/>
          <p:nvPr/>
        </p:nvGrpSpPr>
        <p:grpSpPr>
          <a:xfrm>
            <a:off x="6818001" y="1355075"/>
            <a:ext cx="1418648" cy="1207404"/>
            <a:chOff x="7217792" y="1758033"/>
            <a:chExt cx="1589485" cy="1544835"/>
          </a:xfrm>
        </p:grpSpPr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F2847AB1-8039-ED4C-928C-3A37F2059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7792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CC00E28C-323F-0345-9CF2-92EC126C5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785" y="1927697"/>
              <a:ext cx="571500" cy="99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77046E8F-999A-AC41-A791-B241AE2D5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6480" y="1758033"/>
              <a:ext cx="660797" cy="115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93EE4E18-8571-4A4A-9D56-BE2590459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649" y="3107531"/>
              <a:ext cx="1521396" cy="1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others?</a:t>
              </a:r>
            </a:p>
          </p:txBody>
        </p:sp>
      </p:grpSp>
      <p:sp>
        <p:nvSpPr>
          <p:cNvPr id="19" name="Oval 16">
            <a:extLst>
              <a:ext uri="{FF2B5EF4-FFF2-40B4-BE49-F238E27FC236}">
                <a16:creationId xmlns:a16="http://schemas.microsoft.com/office/drawing/2014/main" id="{91960612-EDA4-4D4C-8F37-C2BA61A0342A}"/>
              </a:ext>
            </a:extLst>
          </p:cNvPr>
          <p:cNvSpPr>
            <a:spLocks/>
          </p:cNvSpPr>
          <p:nvPr/>
        </p:nvSpPr>
        <p:spPr bwMode="auto">
          <a:xfrm>
            <a:off x="3973315" y="1462749"/>
            <a:ext cx="1195490" cy="998028"/>
          </a:xfrm>
          <a:prstGeom prst="ellipse">
            <a:avLst/>
          </a:prstGeom>
          <a:solidFill>
            <a:srgbClr val="003A81"/>
          </a:solidFill>
          <a:ln w="25400" cap="flat">
            <a:solidFill>
              <a:srgbClr val="00A8C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Your Beliefs</a:t>
            </a:r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83AA25C8-9DFC-FE4D-83E8-4C8737DA54E8}"/>
              </a:ext>
            </a:extLst>
          </p:cNvPr>
          <p:cNvSpPr>
            <a:spLocks/>
          </p:cNvSpPr>
          <p:nvPr/>
        </p:nvSpPr>
        <p:spPr bwMode="auto">
          <a:xfrm rot="5400000">
            <a:off x="4223039" y="2748562"/>
            <a:ext cx="697922" cy="637595"/>
          </a:xfrm>
          <a:prstGeom prst="rightArrow">
            <a:avLst>
              <a:gd name="adj1" fmla="val 32000"/>
              <a:gd name="adj2" fmla="val 55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en-GB" altLang="en-US" sz="295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4190EB-FEA4-5B4F-97B1-20159196239C}"/>
              </a:ext>
            </a:extLst>
          </p:cNvPr>
          <p:cNvGrpSpPr/>
          <p:nvPr/>
        </p:nvGrpSpPr>
        <p:grpSpPr>
          <a:xfrm>
            <a:off x="3789111" y="3549132"/>
            <a:ext cx="1542309" cy="1306212"/>
            <a:chOff x="4081240" y="4339540"/>
            <a:chExt cx="1728037" cy="1671257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B59CF4EF-0C12-C04B-9100-B26145992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240" y="4339540"/>
              <a:ext cx="1728037" cy="19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66" dirty="0">
                  <a:solidFill>
                    <a:schemeClr val="tx1"/>
                  </a:solidFill>
                  <a:latin typeface="Arial" charset="0"/>
                  <a:sym typeface="Arial" charset="0"/>
                </a:rPr>
                <a:t>How you see the world?</a:t>
              </a:r>
            </a:p>
          </p:txBody>
        </p:sp>
        <p:pic>
          <p:nvPicPr>
            <p:cNvPr id="23" name="Picture 2" descr="Globe.jpg">
              <a:extLst>
                <a:ext uri="{FF2B5EF4-FFF2-40B4-BE49-F238E27FC236}">
                  <a16:creationId xmlns:a16="http://schemas.microsoft.com/office/drawing/2014/main" id="{6D0D69FE-DFF5-5E46-B8ED-8D588BDD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977" y="4593209"/>
              <a:ext cx="1417588" cy="141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59185F3-DD7E-2648-BC4C-1E40AB69B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4958" y="3746121"/>
            <a:ext cx="3661615" cy="1246064"/>
          </a:xfrm>
        </p:spPr>
        <p:txBody>
          <a:bodyPr/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Life isn’t fair!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The goal posts always move!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600" b="1" dirty="0"/>
              <a:t>There are no guarantees in life!</a:t>
            </a:r>
          </a:p>
          <a:p>
            <a:pPr>
              <a:spcAft>
                <a:spcPts val="600"/>
              </a:spcAft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822050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AC613-097C-3D49-A613-7F416BD58D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38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C00CFD-9BC2-7342-A848-4B8EC5EF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</a:rPr>
              <a:t>Your Inner Voice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54EEC2C-B17F-6343-B992-46F6D3DA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3905612"/>
            <a:ext cx="5337260" cy="757605"/>
          </a:xfrm>
        </p:spPr>
        <p:txBody>
          <a:bodyPr/>
          <a:lstStyle/>
          <a:p>
            <a:pPr marL="114300" indent="0">
              <a:spcAft>
                <a:spcPts val="1800"/>
              </a:spcAft>
              <a:buNone/>
            </a:pPr>
            <a:r>
              <a:rPr lang="en-GB" sz="2800" dirty="0"/>
              <a:t>What do you tell yourself?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C287C-1F17-3E47-858D-39FB6DED6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86" y="1741979"/>
            <a:ext cx="1389988" cy="13703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E5FE8E-2A7A-314D-8F2B-F28EFFD6F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080" y="661118"/>
            <a:ext cx="3555975" cy="360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1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AC613-097C-3D49-A613-7F416BD58D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39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C00CFD-9BC2-7342-A848-4B8EC5EF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EB5B41"/>
                </a:solidFill>
              </a:rPr>
              <a:t>Your Inner Voice</a:t>
            </a: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FFC835FF-82C4-0840-A4FF-5F46A7A03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119" y="1797902"/>
            <a:ext cx="7005762" cy="1547696"/>
          </a:xfrm>
          <a:prstGeom prst="roundRect">
            <a:avLst>
              <a:gd name="adj" fmla="val 16667"/>
            </a:avLst>
          </a:prstGeom>
          <a:solidFill>
            <a:srgbClr val="EB5B41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844"/>
              </a:spcBef>
            </a:pPr>
            <a:r>
              <a:rPr lang="en-GB" sz="2800" b="1" dirty="0">
                <a:solidFill>
                  <a:schemeClr val="bg1"/>
                </a:solidFill>
              </a:rPr>
              <a:t>Dr. Barbara Fredrickson suggests that to be emotionally healthy we need a positive SELF TALK ratio of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FCD58-0075-3346-8CCB-F8DE219C77B0}"/>
              </a:ext>
            </a:extLst>
          </p:cNvPr>
          <p:cNvSpPr txBox="1"/>
          <p:nvPr/>
        </p:nvSpPr>
        <p:spPr>
          <a:xfrm>
            <a:off x="5991488" y="2660141"/>
            <a:ext cx="86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3:1</a:t>
            </a:r>
          </a:p>
        </p:txBody>
      </p:sp>
    </p:spTree>
    <p:extLst>
      <p:ext uri="{BB962C8B-B14F-4D97-AF65-F5344CB8AC3E}">
        <p14:creationId xmlns:p14="http://schemas.microsoft.com/office/powerpoint/2010/main" val="225613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Workload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52475"/>
            <a:ext cx="5300326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r>
              <a:rPr lang="en-GB" sz="2400" b="1" dirty="0"/>
              <a:t>You will never get everything done so quit trying!</a:t>
            </a:r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40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16B91-9A0C-744C-8915-04ECA4DB7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00" t="25587" r="23580" b="27143"/>
          <a:stretch/>
        </p:blipFill>
        <p:spPr>
          <a:xfrm>
            <a:off x="5824378" y="434587"/>
            <a:ext cx="3537586" cy="413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09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myth of multitasking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41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09945"/>
            <a:ext cx="530032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400" b="1" dirty="0"/>
              <a:t>Ask yourself – how effective is this?</a:t>
            </a:r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  <a:p>
            <a:pPr>
              <a:spcAft>
                <a:spcPts val="1200"/>
              </a:spcAft>
            </a:pPr>
            <a:r>
              <a:rPr lang="en-GB" sz="2400" b="1" dirty="0"/>
              <a:t>How easily are you taken off track and what are the causes of this?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1EF22-5DAB-F041-B9A4-0FAAC214F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333" y="91007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4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age of distraction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024885"/>
            <a:ext cx="530032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400" b="1" dirty="0"/>
              <a:t>Emails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Interruptions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Multiple demands and from different people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Social Media…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News…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And much more….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42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CC0ED-85BB-D949-94ED-AD4D7DF9C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573" y="1017725"/>
            <a:ext cx="3677157" cy="34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9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Batch tasks and work in chunks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43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09945"/>
            <a:ext cx="8243854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400" b="1" dirty="0"/>
              <a:t>Most important jobs first (and not emails)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E-mails together not one at a time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You control your work and not the other way round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Set your working hours and make the work fit – whatever isn’t done is carried to the next day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Block time and avoid interruptions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416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your most important tasks?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09945"/>
            <a:ext cx="530032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endParaRPr lang="en-GB" sz="2400" b="1" dirty="0"/>
          </a:p>
          <a:p>
            <a:pPr>
              <a:spcAft>
                <a:spcPts val="1200"/>
              </a:spcAft>
            </a:pPr>
            <a:r>
              <a:rPr lang="en-GB" sz="2400" b="1" dirty="0"/>
              <a:t>The Pareto principle</a:t>
            </a:r>
          </a:p>
          <a:p>
            <a:pPr>
              <a:spcAft>
                <a:spcPts val="1200"/>
              </a:spcAft>
            </a:pPr>
            <a:r>
              <a:rPr lang="en-GB" sz="2400" b="1" dirty="0"/>
              <a:t>The vital few (and trivial many) – Dr Joseph Juran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44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16B91-9A0C-744C-8915-04ECA4DB7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00" t="25587" r="23580" b="27143"/>
          <a:stretch/>
        </p:blipFill>
        <p:spPr>
          <a:xfrm>
            <a:off x="5888173" y="434587"/>
            <a:ext cx="3537586" cy="413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5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Pareto Principle at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003620"/>
            <a:ext cx="860369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000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We get the biggest results from a relatively small percentage of what we do! 20% input = 80% results.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OR 80% of what you do may not be effective!</a:t>
            </a:r>
          </a:p>
          <a:p>
            <a:pPr marL="114300" indent="0">
              <a:spcAft>
                <a:spcPts val="1200"/>
              </a:spcAft>
              <a:buNone/>
            </a:pPr>
            <a:r>
              <a:rPr lang="en-GB" sz="2000" b="1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An example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20% of an 8 hour day is 96 minutes 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What do you really need to do and can be done in 96 minutes 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rgbClr val="00397F"/>
                </a:solidFill>
                <a:ea typeface="Architect's Daughter" charset="0"/>
                <a:cs typeface="Architect's Daughter" charset="0"/>
              </a:rPr>
              <a:t>Helps you get rid of the low level work which wastes your time </a:t>
            </a:r>
          </a:p>
          <a:p>
            <a:pPr marL="114300" indent="0">
              <a:buNone/>
            </a:pPr>
            <a:r>
              <a:rPr lang="en-GB" sz="2000" dirty="0">
                <a:solidFill>
                  <a:srgbClr val="FF0000"/>
                </a:solidFill>
                <a:ea typeface="Architect's Daughter" charset="0"/>
                <a:cs typeface="Architect's Daughter" charset="0"/>
              </a:rPr>
              <a:t>Or do more by doing less!</a:t>
            </a:r>
            <a:br>
              <a:rPr lang="en-GB" sz="2000" b="1" dirty="0"/>
            </a:br>
            <a:endParaRPr lang="en-GB" sz="20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0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12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Vital few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AB254-63B4-6147-864F-244C59D7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09945"/>
            <a:ext cx="5300326" cy="3416400"/>
          </a:xfrm>
        </p:spPr>
        <p:txBody>
          <a:bodyPr/>
          <a:lstStyle/>
          <a:p>
            <a:pPr marL="114300" indent="0">
              <a:spcAft>
                <a:spcPts val="1200"/>
              </a:spcAft>
              <a:buNone/>
            </a:pPr>
            <a:r>
              <a:rPr lang="en-GB" sz="2400" b="1" dirty="0"/>
              <a:t>Your current daily habits are…?</a:t>
            </a:r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r>
              <a:rPr lang="en-GB" sz="2400" b="1" dirty="0"/>
              <a:t>What should they be?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46</a:t>
            </a:fld>
            <a:endParaRPr lang="en-GB" dirty="0"/>
          </a:p>
        </p:txBody>
      </p:sp>
      <p:pic>
        <p:nvPicPr>
          <p:cNvPr id="11" name="Picture 10" descr="A person standing next to a clock&#10;&#10;Description automatically generated">
            <a:extLst>
              <a:ext uri="{FF2B5EF4-FFF2-40B4-BE49-F238E27FC236}">
                <a16:creationId xmlns:a16="http://schemas.microsoft.com/office/drawing/2014/main" id="{6D54DF86-183E-5944-BFD0-07166827F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409" y="1017725"/>
            <a:ext cx="3416399" cy="341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1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right habits - Prioritisation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47</a:t>
            </a:fld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41925D-3D2F-0B44-B65F-237C1CA94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196096"/>
              </p:ext>
            </p:extLst>
          </p:nvPr>
        </p:nvGraphicFramePr>
        <p:xfrm>
          <a:off x="1524000" y="1028927"/>
          <a:ext cx="6096000" cy="342115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66165">
                  <a:extLst>
                    <a:ext uri="{9D8B030D-6E8A-4147-A177-3AD203B41FA5}">
                      <a16:colId xmlns:a16="http://schemas.microsoft.com/office/drawing/2014/main" val="3478647634"/>
                    </a:ext>
                  </a:extLst>
                </a:gridCol>
                <a:gridCol w="2671482">
                  <a:extLst>
                    <a:ext uri="{9D8B030D-6E8A-4147-A177-3AD203B41FA5}">
                      <a16:colId xmlns:a16="http://schemas.microsoft.com/office/drawing/2014/main" val="1266982151"/>
                    </a:ext>
                  </a:extLst>
                </a:gridCol>
                <a:gridCol w="2958353">
                  <a:extLst>
                    <a:ext uri="{9D8B030D-6E8A-4147-A177-3AD203B41FA5}">
                      <a16:colId xmlns:a16="http://schemas.microsoft.com/office/drawing/2014/main" val="4061835973"/>
                    </a:ext>
                  </a:extLst>
                </a:gridCol>
              </a:tblGrid>
              <a:tr h="495076"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3B5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b="1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URGENT</a:t>
                      </a:r>
                    </a:p>
                  </a:txBody>
                  <a:tcPr anchor="ctr">
                    <a:solidFill>
                      <a:srgbClr val="53B5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b="1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NOT URGENT</a:t>
                      </a:r>
                    </a:p>
                  </a:txBody>
                  <a:tcPr anchor="ctr">
                    <a:solidFill>
                      <a:srgbClr val="53B5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64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IMPORTANT</a:t>
                      </a:r>
                    </a:p>
                  </a:txBody>
                  <a:tcPr vert="vert270" anchor="ctr">
                    <a:solidFill>
                      <a:srgbClr val="53B5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DO FIRST (&amp; REDUCE)</a:t>
                      </a:r>
                    </a:p>
                    <a:p>
                      <a:endParaRPr lang="en-GB" b="1" dirty="0">
                        <a:solidFill>
                          <a:schemeClr val="bg1"/>
                        </a:solidFill>
                        <a:latin typeface="Avenir Book" panose="02000503020000020003" pitchFamily="2" charset="0"/>
                      </a:endParaRP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Crises</a:t>
                      </a:r>
                    </a:p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Pressing issues</a:t>
                      </a:r>
                    </a:p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Deadline driven</a:t>
                      </a:r>
                    </a:p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High Impact</a:t>
                      </a:r>
                      <a:endParaRPr lang="en-GB" b="1" dirty="0">
                        <a:solidFill>
                          <a:schemeClr val="bg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T="46800" anchor="ctr" anchorCtr="1">
                    <a:solidFill>
                      <a:srgbClr val="007A7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SCHEDULE / PLAN</a:t>
                      </a:r>
                    </a:p>
                    <a:p>
                      <a:pPr algn="ctr"/>
                      <a:endParaRPr lang="en-GB" sz="1400" b="1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Prevention / Strategic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Long-term benefit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Relationship building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Recreation</a:t>
                      </a:r>
                    </a:p>
                  </a:txBody>
                  <a:tcPr anchor="ctr">
                    <a:solidFill>
                      <a:srgbClr val="007A7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37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NOT IMPORTANT</a:t>
                      </a:r>
                    </a:p>
                  </a:txBody>
                  <a:tcPr marT="46800" vert="vert270" anchor="ctr">
                    <a:solidFill>
                      <a:srgbClr val="53B5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DELEGATE / TIME OUT</a:t>
                      </a:r>
                    </a:p>
                    <a:p>
                      <a:endParaRPr lang="en-GB" b="1" dirty="0">
                        <a:solidFill>
                          <a:schemeClr val="bg1"/>
                        </a:solidFill>
                        <a:latin typeface="Avenir Book" panose="02000503020000020003" pitchFamily="2" charset="0"/>
                      </a:endParaRP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Some email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Some meetings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Some calls &amp; reports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Some social activity</a:t>
                      </a:r>
                      <a:endParaRPr lang="en-GB" b="1" dirty="0">
                        <a:solidFill>
                          <a:schemeClr val="bg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anchor="b">
                    <a:solidFill>
                      <a:srgbClr val="007A7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ELIMINATE</a:t>
                      </a:r>
                    </a:p>
                    <a:p>
                      <a:pPr algn="ctr"/>
                      <a:endParaRPr lang="en-GB" sz="1400" b="1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Trivial matters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Some email &amp; calls</a:t>
                      </a:r>
                    </a:p>
                    <a:p>
                      <a:pPr algn="ctr"/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Time wasters</a:t>
                      </a:r>
                      <a:b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</a:br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Busy work</a:t>
                      </a:r>
                    </a:p>
                  </a:txBody>
                  <a:tcPr>
                    <a:solidFill>
                      <a:srgbClr val="007A7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999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19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right habits - Prioritisation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48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17FFBFD-B78B-6840-A47B-18355527B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8520599" cy="3416400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GB" sz="2400" b="1" dirty="0"/>
              <a:t>Low effort, high impact – do immediately.</a:t>
            </a:r>
          </a:p>
          <a:p>
            <a:pPr>
              <a:spcAft>
                <a:spcPts val="2400"/>
              </a:spcAft>
            </a:pPr>
            <a:r>
              <a:rPr lang="en-GB" sz="2400" b="1" dirty="0"/>
              <a:t>High effort, high impact – evaluate &amp; plan (is it worth it).</a:t>
            </a:r>
          </a:p>
          <a:p>
            <a:pPr>
              <a:spcAft>
                <a:spcPts val="2400"/>
              </a:spcAft>
            </a:pPr>
            <a:r>
              <a:rPr lang="en-GB" sz="2400" b="1" dirty="0"/>
              <a:t>Low effort, low impact – not a priority.</a:t>
            </a:r>
          </a:p>
          <a:p>
            <a:pPr>
              <a:spcAft>
                <a:spcPts val="2400"/>
              </a:spcAft>
            </a:pPr>
            <a:r>
              <a:rPr lang="en-GB" sz="2400" b="1" dirty="0"/>
              <a:t>High effort, low impact – ditch it. 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2400"/>
              </a:spcAft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70226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right habits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49</a:t>
            </a:fld>
            <a:endParaRPr lang="en-GB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67EA721E-101A-6549-BFA3-49FB2E8F0072}"/>
              </a:ext>
            </a:extLst>
          </p:cNvPr>
          <p:cNvSpPr/>
          <p:nvPr/>
        </p:nvSpPr>
        <p:spPr>
          <a:xfrm>
            <a:off x="5216799" y="1234669"/>
            <a:ext cx="3530009" cy="1686951"/>
          </a:xfrm>
          <a:prstGeom prst="cloud">
            <a:avLst/>
          </a:prstGeom>
          <a:solidFill>
            <a:srgbClr val="F15642"/>
          </a:solidFill>
          <a:ln>
            <a:solidFill>
              <a:srgbClr val="EB5B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What about my to don’t list?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A813F1-DBE4-C74C-A857-4E586AE4F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78588">
            <a:off x="2951901" y="1499351"/>
            <a:ext cx="1512135" cy="2682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04EDF8-9E76-3049-88E5-686D58DE14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6" t="5681" r="5401" b="6295"/>
          <a:stretch/>
        </p:blipFill>
        <p:spPr>
          <a:xfrm>
            <a:off x="142240" y="1523999"/>
            <a:ext cx="2722880" cy="227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4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Plan, Plan and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50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5344D3F-CF6D-D847-AEF7-5E272306B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7554429" cy="34164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GB" sz="2400" b="1" dirty="0"/>
              <a:t>Book out time (and stick to it)</a:t>
            </a:r>
          </a:p>
          <a:p>
            <a:pPr>
              <a:spcAft>
                <a:spcPts val="1800"/>
              </a:spcAft>
            </a:pPr>
            <a:r>
              <a:rPr lang="en-GB" sz="2400" b="1" dirty="0"/>
              <a:t>Plan where to work and what you need</a:t>
            </a:r>
          </a:p>
          <a:p>
            <a:pPr>
              <a:spcAft>
                <a:spcPts val="1800"/>
              </a:spcAft>
            </a:pPr>
            <a:r>
              <a:rPr lang="en-GB" sz="2400" b="1" dirty="0"/>
              <a:t>Do your most important tasks first each day</a:t>
            </a:r>
          </a:p>
          <a:p>
            <a:pPr>
              <a:spcAft>
                <a:spcPts val="1800"/>
              </a:spcAft>
            </a:pPr>
            <a:r>
              <a:rPr lang="en-GB" sz="2400" b="1" dirty="0"/>
              <a:t>Avoid interruptions</a:t>
            </a:r>
          </a:p>
          <a:p>
            <a:pPr>
              <a:spcAft>
                <a:spcPts val="1800"/>
              </a:spcAft>
            </a:pPr>
            <a:r>
              <a:rPr lang="en-GB" sz="2400" b="1" dirty="0"/>
              <a:t>Clear desk / organisation can help</a:t>
            </a:r>
          </a:p>
          <a:p>
            <a:pPr>
              <a:spcAft>
                <a:spcPts val="1800"/>
              </a:spcAft>
            </a:pPr>
            <a:r>
              <a:rPr lang="en-GB" sz="2400" b="1" dirty="0"/>
              <a:t>Stick to the plan (in an emergency re-plan)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DE0DD-A626-6B4E-85F5-7AD1112E69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34"/>
          <a:stretch/>
        </p:blipFill>
        <p:spPr>
          <a:xfrm>
            <a:off x="6877995" y="749639"/>
            <a:ext cx="1868814" cy="12067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4DC125-5F35-5044-9085-07B1B57F0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394" y="3028433"/>
            <a:ext cx="1517142" cy="136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a diary (or equivalent)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51</a:t>
            </a:fld>
            <a:endParaRPr lang="en-GB" dirty="0"/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58CA5344-F57D-ED4B-8C52-8E1DEE2F8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04" y="1140711"/>
            <a:ext cx="6043591" cy="3399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8028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Control the controllables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52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1FBC92-0755-7145-9CD4-721AD8AAF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944" y="1484784"/>
            <a:ext cx="4229913" cy="316835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4" y="1109945"/>
            <a:ext cx="530032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400" b="1" dirty="0"/>
              <a:t>What do you focus on that is outside of your control?</a:t>
            </a:r>
            <a:br>
              <a:rPr lang="en-GB" sz="2400" b="1" dirty="0"/>
            </a:br>
            <a:endParaRPr lang="en-GB" sz="2400" b="1" dirty="0"/>
          </a:p>
          <a:p>
            <a:pPr>
              <a:spcAft>
                <a:spcPts val="1200"/>
              </a:spcAft>
            </a:pPr>
            <a:r>
              <a:rPr lang="en-GB" sz="2400" b="1" dirty="0"/>
              <a:t>What can you do to focus only on those things within your control?</a:t>
            </a:r>
            <a:br>
              <a:rPr lang="en-GB" sz="2400" b="1" dirty="0"/>
            </a:br>
            <a:endParaRPr lang="en-GB" sz="2400" b="1" dirty="0"/>
          </a:p>
          <a:p>
            <a:pPr marL="114300" indent="0">
              <a:spcAft>
                <a:spcPts val="1200"/>
              </a:spcAft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84888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Dealing with interruptions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53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6767619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200" b="1" dirty="0"/>
              <a:t>Is it always the same person/people?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Is the interruption valid? If not deal with it!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Catch your breath &amp; train others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Learn to say “no”.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Available and non-available time.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Open door time vs visibility.</a:t>
            </a:r>
          </a:p>
        </p:txBody>
      </p:sp>
    </p:spTree>
    <p:extLst>
      <p:ext uri="{BB962C8B-B14F-4D97-AF65-F5344CB8AC3E}">
        <p14:creationId xmlns:p14="http://schemas.microsoft.com/office/powerpoint/2010/main" val="58325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 meetings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54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6767619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200" b="1" dirty="0"/>
              <a:t>Your own and others – what are the characteristics?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Why should you hold and attend effective meetings?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What should the rules be and what can you do as a holder and as an attendee to help this happen?</a:t>
            </a:r>
          </a:p>
        </p:txBody>
      </p:sp>
    </p:spTree>
    <p:extLst>
      <p:ext uri="{BB962C8B-B14F-4D97-AF65-F5344CB8AC3E}">
        <p14:creationId xmlns:p14="http://schemas.microsoft.com/office/powerpoint/2010/main" val="422502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a process and technology to help with emails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55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6767619" cy="3416400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GB" sz="2200" b="1" dirty="0"/>
              <a:t>E-mail and folder rules</a:t>
            </a:r>
          </a:p>
          <a:p>
            <a:pPr>
              <a:spcAft>
                <a:spcPts val="800"/>
              </a:spcAft>
            </a:pPr>
            <a:r>
              <a:rPr lang="en-GB" sz="2200" b="1" dirty="0"/>
              <a:t>Email protocols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b="1" dirty="0"/>
              <a:t>Delete it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b="1" dirty="0"/>
              <a:t>Deal with it if it takes 2 minutes or less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b="1" dirty="0"/>
              <a:t>Put it into a reading file if it is something to read but no action (and then batch read at a set time each week)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b="1" dirty="0"/>
              <a:t>Or add it to your plan or to to do list if action needed.</a:t>
            </a:r>
          </a:p>
          <a:p>
            <a:pPr>
              <a:spcAft>
                <a:spcPts val="800"/>
              </a:spcAft>
            </a:pPr>
            <a:r>
              <a:rPr lang="en-GB" sz="2200" b="1" dirty="0"/>
              <a:t>Turn off your phone (or remove work emails)</a:t>
            </a:r>
          </a:p>
          <a:p>
            <a:pPr>
              <a:spcAft>
                <a:spcPts val="800"/>
              </a:spcAft>
            </a:pPr>
            <a:r>
              <a:rPr lang="en-GB" sz="2200" b="1" dirty="0"/>
              <a:t>Automate where you can</a:t>
            </a:r>
          </a:p>
          <a:p>
            <a:pPr>
              <a:spcAft>
                <a:spcPts val="1200"/>
              </a:spcAft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1202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98D0-F4FC-264E-8ACD-8219F4C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Remember to also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56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7494006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200" b="1" dirty="0"/>
              <a:t>Delegate when you can.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Set your working hours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Offer yourself a reward.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Choose organising tools that you like.</a:t>
            </a:r>
          </a:p>
          <a:p>
            <a:pPr marL="114300" indent="0">
              <a:spcAft>
                <a:spcPts val="1200"/>
              </a:spcAft>
              <a:buNone/>
            </a:pPr>
            <a:r>
              <a:rPr lang="en-GB" sz="2200" b="1" dirty="0"/>
              <a:t>What works for one person may not work for you / all.</a:t>
            </a:r>
          </a:p>
          <a:p>
            <a:pPr>
              <a:spcAft>
                <a:spcPts val="1200"/>
              </a:spcAft>
            </a:pPr>
            <a:endParaRPr lang="en-GB" sz="2200" b="1" dirty="0"/>
          </a:p>
          <a:p>
            <a:pPr>
              <a:spcAft>
                <a:spcPts val="1200"/>
              </a:spcAft>
            </a:pPr>
            <a:endParaRPr lang="en-GB" sz="2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73BCC3-2998-ED48-A3C8-CF56B9522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91" y="3892428"/>
            <a:ext cx="933637" cy="933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9365B5-2698-BC40-A757-4E4A404F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820" y="3632769"/>
            <a:ext cx="2120360" cy="13805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5B80E6-F803-2045-8718-656532AA2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473" y="3870607"/>
            <a:ext cx="2120360" cy="12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57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7A9FFD3-D8B9-2249-87AC-DDC01EAC7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6767619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200" b="1" dirty="0"/>
              <a:t>Nutrition – what you eat and when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Hydration – regular drinking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Movement 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Sleep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Exercise, relaxation, recovery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Alcohol / stimulants</a:t>
            </a:r>
          </a:p>
          <a:p>
            <a:pPr>
              <a:spcAft>
                <a:spcPts val="1200"/>
              </a:spcAft>
            </a:pPr>
            <a:r>
              <a:rPr lang="en-GB" sz="2200" b="1" dirty="0"/>
              <a:t>Daily habits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6A04145-66D9-5E44-994B-1A2FFA3C7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>
                <a:solidFill>
                  <a:srgbClr val="007B7B"/>
                </a:solidFill>
                <a:latin typeface="Avenir" panose="02000503020000020003" pitchFamily="2" charset="0"/>
              </a:rPr>
              <a:t>Energy – Body (Quantity)</a:t>
            </a:r>
            <a:endParaRPr lang="en-GB" dirty="0">
              <a:solidFill>
                <a:srgbClr val="007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7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58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FC7183-8009-AD4B-921F-286649E22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058" y="704518"/>
            <a:ext cx="5043884" cy="302633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11935A-62B2-964D-90D9-DAC57961511B}"/>
              </a:ext>
            </a:extLst>
          </p:cNvPr>
          <p:cNvCxnSpPr/>
          <p:nvPr/>
        </p:nvCxnSpPr>
        <p:spPr bwMode="auto">
          <a:xfrm>
            <a:off x="2205608" y="418480"/>
            <a:ext cx="4958680" cy="3024336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66252B-3378-9C4F-A95F-C957334C24E5}"/>
              </a:ext>
            </a:extLst>
          </p:cNvPr>
          <p:cNvCxnSpPr/>
          <p:nvPr/>
        </p:nvCxnSpPr>
        <p:spPr bwMode="auto">
          <a:xfrm flipH="1">
            <a:off x="2133600" y="418480"/>
            <a:ext cx="4958680" cy="3024336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638475-1EDB-AF4B-A381-F835B0CB9EDD}"/>
              </a:ext>
            </a:extLst>
          </p:cNvPr>
          <p:cNvSpPr txBox="1"/>
          <p:nvPr/>
        </p:nvSpPr>
        <p:spPr bwMode="auto">
          <a:xfrm>
            <a:off x="2411760" y="4016886"/>
            <a:ext cx="4305987" cy="64633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GB" sz="3600" b="1" kern="0" dirty="0">
                <a:solidFill>
                  <a:srgbClr val="00B050"/>
                </a:solidFill>
                <a:latin typeface="Architect's Daughter" charset="0"/>
                <a:ea typeface="Architect's Daughter" charset="0"/>
                <a:cs typeface="Architect's Daughter" charset="0"/>
              </a:rPr>
              <a:t>LIFE BALANCE</a:t>
            </a:r>
          </a:p>
        </p:txBody>
      </p:sp>
    </p:spTree>
    <p:extLst>
      <p:ext uri="{BB962C8B-B14F-4D97-AF65-F5344CB8AC3E}">
        <p14:creationId xmlns:p14="http://schemas.microsoft.com/office/powerpoint/2010/main" val="305526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59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It is about you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8A3B434-C27C-CA4F-B3EE-37983EAAF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3" y="1109945"/>
            <a:ext cx="6767619" cy="3416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800" b="1" dirty="0"/>
              <a:t>Your behaviours each day</a:t>
            </a:r>
          </a:p>
          <a:p>
            <a:pPr>
              <a:spcAft>
                <a:spcPts val="1200"/>
              </a:spcAft>
            </a:pPr>
            <a:r>
              <a:rPr lang="en-GB" sz="2800" b="1" dirty="0"/>
              <a:t>What you allow and accept</a:t>
            </a:r>
          </a:p>
          <a:p>
            <a:pPr>
              <a:spcAft>
                <a:spcPts val="1200"/>
              </a:spcAft>
            </a:pPr>
            <a:r>
              <a:rPr lang="en-GB" sz="2800" b="1" dirty="0"/>
              <a:t>Discipline</a:t>
            </a:r>
          </a:p>
        </p:txBody>
      </p:sp>
    </p:spTree>
    <p:extLst>
      <p:ext uri="{BB962C8B-B14F-4D97-AF65-F5344CB8AC3E}">
        <p14:creationId xmlns:p14="http://schemas.microsoft.com/office/powerpoint/2010/main" val="26265513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EFCE6-75E7-DD41-9642-CB80A7690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60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4A8238-88E7-C342-8D75-38D27A2C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Energy Audit</a:t>
            </a:r>
          </a:p>
        </p:txBody>
      </p:sp>
      <p:graphicFrame>
        <p:nvGraphicFramePr>
          <p:cNvPr id="8" name="Group 5">
            <a:extLst>
              <a:ext uri="{FF2B5EF4-FFF2-40B4-BE49-F238E27FC236}">
                <a16:creationId xmlns:a16="http://schemas.microsoft.com/office/drawing/2014/main" id="{CF27386D-813A-324A-9E63-96DA85110670}"/>
              </a:ext>
            </a:extLst>
          </p:cNvPr>
          <p:cNvGraphicFramePr>
            <a:graphicFrameLocks noGrp="1"/>
          </p:cNvGraphicFramePr>
          <p:nvPr/>
        </p:nvGraphicFramePr>
        <p:xfrm>
          <a:off x="1775352" y="1135480"/>
          <a:ext cx="5658968" cy="3616092"/>
        </p:xfrm>
        <a:graphic>
          <a:graphicData uri="http://schemas.openxmlformats.org/drawingml/2006/table">
            <a:tbl>
              <a:tblPr/>
              <a:tblGrid>
                <a:gridCol w="1414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1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1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2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3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Score 4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A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Quantity of Energy You Have - Body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empty and 1/4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1/4 and 1/2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1/2 and 3/4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Reserves between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3/4 full and full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Quality of Your Energy - Emotion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negative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negative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positive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positive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negative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positive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Focus of Your Energy - Mind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scattered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scattered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focused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focused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scattered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focused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69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Power of Your Energy - Spirit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8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uncommitted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uncommitted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More committed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than uncommitted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-128"/>
                          <a:cs typeface="ヒラギノ角ゴ ProN W3" charset="-128"/>
                          <a:sym typeface="Gill Sans" charset="0"/>
                        </a:rPr>
                        <a:t>Fully committed</a:t>
                      </a:r>
                    </a:p>
                  </a:txBody>
                  <a:tcPr marL="38100" marR="38100" marT="38096" marB="380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7406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A1B5-152F-FE4C-B00A-61E968D3C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473800"/>
            <a:ext cx="4343400" cy="1482300"/>
          </a:xfrm>
        </p:spPr>
        <p:txBody>
          <a:bodyPr/>
          <a:lstStyle/>
          <a:p>
            <a:r>
              <a:rPr lang="en-GB" dirty="0"/>
              <a:t>My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EDDA8-F64E-2942-8589-5DEA6E95E6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61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6942A6-12B9-AA40-A77C-16EDD5822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4037">
            <a:off x="-2736598" y="1503401"/>
            <a:ext cx="7615166" cy="495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155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A1B5-152F-FE4C-B00A-61E968D3C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473800"/>
            <a:ext cx="4343400" cy="1482300"/>
          </a:xfrm>
        </p:spPr>
        <p:txBody>
          <a:bodyPr/>
          <a:lstStyle/>
          <a:p>
            <a:r>
              <a:rPr lang="en-GB" dirty="0"/>
              <a:t>ONE THING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EDDA8-F64E-2942-8589-5DEA6E95E6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62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6942A6-12B9-AA40-A77C-16EDD5822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4037">
            <a:off x="-2736600" y="1503401"/>
            <a:ext cx="7615166" cy="495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856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46D77E6-A234-2341-A12E-231C42E190A8}"/>
              </a:ext>
            </a:extLst>
          </p:cNvPr>
          <p:cNvGrpSpPr/>
          <p:nvPr/>
        </p:nvGrpSpPr>
        <p:grpSpPr>
          <a:xfrm>
            <a:off x="3122733" y="642169"/>
            <a:ext cx="3269754" cy="1239571"/>
            <a:chOff x="3543300" y="1016046"/>
            <a:chExt cx="5029200" cy="2034170"/>
          </a:xfrm>
        </p:grpSpPr>
        <p:sp>
          <p:nvSpPr>
            <p:cNvPr id="6" name="Freeform 5" descr="Custom:  Freeform 50">
              <a:extLst>
                <a:ext uri="{FF2B5EF4-FFF2-40B4-BE49-F238E27FC236}">
                  <a16:creationId xmlns:a16="http://schemas.microsoft.com/office/drawing/2014/main" id="{325589F7-5ADE-6146-B4A9-6DC6005E9542}"/>
                </a:ext>
              </a:extLst>
            </p:cNvPr>
            <p:cNvSpPr/>
            <p:nvPr/>
          </p:nvSpPr>
          <p:spPr>
            <a:xfrm>
              <a:off x="4051300" y="1016046"/>
              <a:ext cx="628650" cy="533400"/>
            </a:xfrm>
            <a:custGeom>
              <a:avLst/>
              <a:gdLst>
                <a:gd name="connsiteX0" fmla="*/ 0 w 628650"/>
                <a:gd name="connsiteY0" fmla="*/ 0 h 444500"/>
                <a:gd name="connsiteX1" fmla="*/ 628650 w 628650"/>
                <a:gd name="connsiteY1" fmla="*/ 260350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  <a:gd name="connsiteX0" fmla="*/ 0 w 628650"/>
                <a:gd name="connsiteY0" fmla="*/ 0 h 444500"/>
                <a:gd name="connsiteX1" fmla="*/ 621506 w 628650"/>
                <a:gd name="connsiteY1" fmla="*/ 248444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  <a:gd name="connsiteX0" fmla="*/ 0 w 628650"/>
                <a:gd name="connsiteY0" fmla="*/ 0 h 444500"/>
                <a:gd name="connsiteX1" fmla="*/ 623887 w 628650"/>
                <a:gd name="connsiteY1" fmla="*/ 248444 h 444500"/>
                <a:gd name="connsiteX2" fmla="*/ 628650 w 628650"/>
                <a:gd name="connsiteY2" fmla="*/ 444500 h 444500"/>
                <a:gd name="connsiteX3" fmla="*/ 0 w 62865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0" h="444500">
                  <a:moveTo>
                    <a:pt x="0" y="0"/>
                  </a:moveTo>
                  <a:lnTo>
                    <a:pt x="623887" y="248444"/>
                  </a:lnTo>
                  <a:lnTo>
                    <a:pt x="628650" y="444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7" name="Rectangle 49" descr="Custom:  Rectangle 49">
              <a:extLst>
                <a:ext uri="{FF2B5EF4-FFF2-40B4-BE49-F238E27FC236}">
                  <a16:creationId xmlns:a16="http://schemas.microsoft.com/office/drawing/2014/main" id="{8B3CF63C-CB6C-9D40-9C0D-6AC87D98A114}"/>
                </a:ext>
              </a:extLst>
            </p:cNvPr>
            <p:cNvSpPr/>
            <p:nvPr/>
          </p:nvSpPr>
          <p:spPr>
            <a:xfrm>
              <a:off x="3543300" y="1312660"/>
              <a:ext cx="1133475" cy="1117600"/>
            </a:xfrm>
            <a:custGeom>
              <a:avLst/>
              <a:gdLst>
                <a:gd name="connsiteX0" fmla="*/ 0 w 1133475"/>
                <a:gd name="connsiteY0" fmla="*/ 0 h 1117600"/>
                <a:gd name="connsiteX1" fmla="*/ 1133475 w 1133475"/>
                <a:gd name="connsiteY1" fmla="*/ 0 h 1117600"/>
                <a:gd name="connsiteX2" fmla="*/ 1133475 w 1133475"/>
                <a:gd name="connsiteY2" fmla="*/ 1117600 h 1117600"/>
                <a:gd name="connsiteX3" fmla="*/ 0 w 1133475"/>
                <a:gd name="connsiteY3" fmla="*/ 1117600 h 1117600"/>
                <a:gd name="connsiteX4" fmla="*/ 0 w 1133475"/>
                <a:gd name="connsiteY4" fmla="*/ 0 h 1117600"/>
                <a:gd name="connsiteX0" fmla="*/ 0 w 1133475"/>
                <a:gd name="connsiteY0" fmla="*/ 228600 h 1117600"/>
                <a:gd name="connsiteX1" fmla="*/ 1133475 w 1133475"/>
                <a:gd name="connsiteY1" fmla="*/ 0 h 1117600"/>
                <a:gd name="connsiteX2" fmla="*/ 1133475 w 1133475"/>
                <a:gd name="connsiteY2" fmla="*/ 1117600 h 1117600"/>
                <a:gd name="connsiteX3" fmla="*/ 0 w 1133475"/>
                <a:gd name="connsiteY3" fmla="*/ 1117600 h 1117600"/>
                <a:gd name="connsiteX4" fmla="*/ 0 w 1133475"/>
                <a:gd name="connsiteY4" fmla="*/ 228600 h 111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75" h="1117600">
                  <a:moveTo>
                    <a:pt x="0" y="228600"/>
                  </a:moveTo>
                  <a:lnTo>
                    <a:pt x="1133475" y="0"/>
                  </a:lnTo>
                  <a:lnTo>
                    <a:pt x="1133475" y="1117600"/>
                  </a:lnTo>
                  <a:lnTo>
                    <a:pt x="0" y="1117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47" descr="Custom:  Rectangle 47">
              <a:extLst>
                <a:ext uri="{FF2B5EF4-FFF2-40B4-BE49-F238E27FC236}">
                  <a16:creationId xmlns:a16="http://schemas.microsoft.com/office/drawing/2014/main" id="{5179DB82-1776-4341-8B72-EA326E392A61}"/>
                </a:ext>
              </a:extLst>
            </p:cNvPr>
            <p:cNvSpPr/>
            <p:nvPr/>
          </p:nvSpPr>
          <p:spPr>
            <a:xfrm>
              <a:off x="3543300" y="1229406"/>
              <a:ext cx="5029200" cy="1437640"/>
            </a:xfrm>
            <a:custGeom>
              <a:avLst/>
              <a:gdLst>
                <a:gd name="connsiteX0" fmla="*/ 0 w 5029200"/>
                <a:gd name="connsiteY0" fmla="*/ 0 h 1117600"/>
                <a:gd name="connsiteX1" fmla="*/ 5029200 w 5029200"/>
                <a:gd name="connsiteY1" fmla="*/ 0 h 1117600"/>
                <a:gd name="connsiteX2" fmla="*/ 5029200 w 5029200"/>
                <a:gd name="connsiteY2" fmla="*/ 1117600 h 1117600"/>
                <a:gd name="connsiteX3" fmla="*/ 0 w 5029200"/>
                <a:gd name="connsiteY3" fmla="*/ 1117600 h 1117600"/>
                <a:gd name="connsiteX4" fmla="*/ 0 w 5029200"/>
                <a:gd name="connsiteY4" fmla="*/ 0 h 1117600"/>
                <a:gd name="connsiteX0" fmla="*/ 0 w 5029200"/>
                <a:gd name="connsiteY0" fmla="*/ 320040 h 1437640"/>
                <a:gd name="connsiteX1" fmla="*/ 5029200 w 5029200"/>
                <a:gd name="connsiteY1" fmla="*/ 0 h 1437640"/>
                <a:gd name="connsiteX2" fmla="*/ 5029200 w 5029200"/>
                <a:gd name="connsiteY2" fmla="*/ 1437640 h 1437640"/>
                <a:gd name="connsiteX3" fmla="*/ 0 w 5029200"/>
                <a:gd name="connsiteY3" fmla="*/ 1437640 h 1437640"/>
                <a:gd name="connsiteX4" fmla="*/ 0 w 5029200"/>
                <a:gd name="connsiteY4" fmla="*/ 320040 h 143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0" h="1437640">
                  <a:moveTo>
                    <a:pt x="0" y="320040"/>
                  </a:moveTo>
                  <a:lnTo>
                    <a:pt x="5029200" y="0"/>
                  </a:lnTo>
                  <a:lnTo>
                    <a:pt x="5029200" y="1437640"/>
                  </a:lnTo>
                  <a:lnTo>
                    <a:pt x="0" y="1437640"/>
                  </a:lnTo>
                  <a:lnTo>
                    <a:pt x="0" y="320040"/>
                  </a:lnTo>
                  <a:close/>
                </a:path>
              </a:pathLst>
            </a:custGeom>
            <a:solidFill>
              <a:srgbClr val="2E879C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7" dirty="0">
                <a:solidFill>
                  <a:srgbClr val="FFFFFF"/>
                </a:solidFill>
              </a:endParaRPr>
            </a:p>
          </p:txBody>
        </p:sp>
        <p:sp>
          <p:nvSpPr>
            <p:cNvPr id="9" name="TextBox 8" descr="Custom:  GET IN TOUCH">
              <a:extLst>
                <a:ext uri="{FF2B5EF4-FFF2-40B4-BE49-F238E27FC236}">
                  <a16:creationId xmlns:a16="http://schemas.microsoft.com/office/drawing/2014/main" id="{E6889D89-1A0E-0246-BD3D-F322390EB8DB}"/>
                </a:ext>
              </a:extLst>
            </p:cNvPr>
            <p:cNvSpPr txBox="1"/>
            <p:nvPr/>
          </p:nvSpPr>
          <p:spPr>
            <a:xfrm>
              <a:off x="3833593" y="1544370"/>
              <a:ext cx="4524824" cy="1505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363" dirty="0">
                  <a:latin typeface="Bebas Neue" panose="020B0606020202050201" pitchFamily="34" charset="0"/>
                </a:rPr>
                <a:t>GET IN TOUCH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DA511D-1260-7042-BB30-68C6BBA42D78}"/>
              </a:ext>
            </a:extLst>
          </p:cNvPr>
          <p:cNvGrpSpPr/>
          <p:nvPr/>
        </p:nvGrpSpPr>
        <p:grpSpPr>
          <a:xfrm>
            <a:off x="1344325" y="2248164"/>
            <a:ext cx="587225" cy="534284"/>
            <a:chOff x="1384304" y="5322891"/>
            <a:chExt cx="1758609" cy="175354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5E052A3-F420-1C41-B00A-99CAA2B989A3}"/>
                </a:ext>
              </a:extLst>
            </p:cNvPr>
            <p:cNvGrpSpPr/>
            <p:nvPr/>
          </p:nvGrpSpPr>
          <p:grpSpPr>
            <a:xfrm>
              <a:off x="1384304" y="5322891"/>
              <a:ext cx="1758609" cy="1753547"/>
              <a:chOff x="692151" y="918370"/>
              <a:chExt cx="945196" cy="98424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41B48C-AD5F-5542-8019-ADF1145D8516}"/>
                  </a:ext>
                </a:extLst>
              </p:cNvPr>
              <p:cNvSpPr/>
              <p:nvPr/>
            </p:nvSpPr>
            <p:spPr>
              <a:xfrm>
                <a:off x="692151" y="918370"/>
                <a:ext cx="945196" cy="824705"/>
              </a:xfrm>
              <a:prstGeom prst="rect">
                <a:avLst/>
              </a:prstGeom>
              <a:solidFill>
                <a:srgbClr val="ED62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FC38749-36F1-F34C-BADF-9FB6131DD910}"/>
                  </a:ext>
                </a:extLst>
              </p:cNvPr>
              <p:cNvSpPr/>
              <p:nvPr/>
            </p:nvSpPr>
            <p:spPr>
              <a:xfrm>
                <a:off x="930909" y="1740693"/>
                <a:ext cx="692944" cy="161925"/>
              </a:xfrm>
              <a:custGeom>
                <a:avLst/>
                <a:gdLst>
                  <a:gd name="connsiteX0" fmla="*/ 781050 w 781050"/>
                  <a:gd name="connsiteY0" fmla="*/ 0 h 152400"/>
                  <a:gd name="connsiteX1" fmla="*/ 38100 w 781050"/>
                  <a:gd name="connsiteY1" fmla="*/ 152400 h 152400"/>
                  <a:gd name="connsiteX2" fmla="*/ 0 w 781050"/>
                  <a:gd name="connsiteY2" fmla="*/ 12700 h 152400"/>
                  <a:gd name="connsiteX3" fmla="*/ 781050 w 781050"/>
                  <a:gd name="connsiteY3" fmla="*/ 0 h 152400"/>
                  <a:gd name="connsiteX0" fmla="*/ 785812 w 785812"/>
                  <a:gd name="connsiteY0" fmla="*/ 0 h 152400"/>
                  <a:gd name="connsiteX1" fmla="*/ 42862 w 785812"/>
                  <a:gd name="connsiteY1" fmla="*/ 152400 h 152400"/>
                  <a:gd name="connsiteX2" fmla="*/ 0 w 785812"/>
                  <a:gd name="connsiteY2" fmla="*/ 794 h 152400"/>
                  <a:gd name="connsiteX3" fmla="*/ 785812 w 785812"/>
                  <a:gd name="connsiteY3" fmla="*/ 0 h 152400"/>
                  <a:gd name="connsiteX0" fmla="*/ 750093 w 750093"/>
                  <a:gd name="connsiteY0" fmla="*/ 0 h 152400"/>
                  <a:gd name="connsiteX1" fmla="*/ 7143 w 750093"/>
                  <a:gd name="connsiteY1" fmla="*/ 152400 h 152400"/>
                  <a:gd name="connsiteX2" fmla="*/ 0 w 750093"/>
                  <a:gd name="connsiteY2" fmla="*/ 7421 h 152400"/>
                  <a:gd name="connsiteX3" fmla="*/ 750093 w 750093"/>
                  <a:gd name="connsiteY3" fmla="*/ 0 h 152400"/>
                  <a:gd name="connsiteX0" fmla="*/ 750093 w 750093"/>
                  <a:gd name="connsiteY0" fmla="*/ 0 h 135834"/>
                  <a:gd name="connsiteX1" fmla="*/ 64293 w 750093"/>
                  <a:gd name="connsiteY1" fmla="*/ 135834 h 135834"/>
                  <a:gd name="connsiteX2" fmla="*/ 0 w 750093"/>
                  <a:gd name="connsiteY2" fmla="*/ 7421 h 135834"/>
                  <a:gd name="connsiteX3" fmla="*/ 750093 w 750093"/>
                  <a:gd name="connsiteY3" fmla="*/ 0 h 135834"/>
                  <a:gd name="connsiteX0" fmla="*/ 692943 w 692943"/>
                  <a:gd name="connsiteY0" fmla="*/ 0 h 135834"/>
                  <a:gd name="connsiteX1" fmla="*/ 7143 w 692943"/>
                  <a:gd name="connsiteY1" fmla="*/ 135834 h 135834"/>
                  <a:gd name="connsiteX2" fmla="*/ 0 w 692943"/>
                  <a:gd name="connsiteY2" fmla="*/ 7421 h 135834"/>
                  <a:gd name="connsiteX3" fmla="*/ 692943 w 692943"/>
                  <a:gd name="connsiteY3" fmla="*/ 0 h 135834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  <a:gd name="connsiteX0" fmla="*/ 692944 w 692944"/>
                  <a:gd name="connsiteY0" fmla="*/ 0 h 225286"/>
                  <a:gd name="connsiteX1" fmla="*/ 0 w 692944"/>
                  <a:gd name="connsiteY1" fmla="*/ 225286 h 225286"/>
                  <a:gd name="connsiteX2" fmla="*/ 1 w 692944"/>
                  <a:gd name="connsiteY2" fmla="*/ 7421 h 225286"/>
                  <a:gd name="connsiteX3" fmla="*/ 692944 w 692944"/>
                  <a:gd name="connsiteY3" fmla="*/ 0 h 22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2944" h="225286">
                    <a:moveTo>
                      <a:pt x="692944" y="0"/>
                    </a:moveTo>
                    <a:cubicBezTo>
                      <a:pt x="442913" y="41966"/>
                      <a:pt x="285749" y="17669"/>
                      <a:pt x="0" y="225286"/>
                    </a:cubicBezTo>
                    <a:cubicBezTo>
                      <a:pt x="0" y="152664"/>
                      <a:pt x="1" y="80043"/>
                      <a:pt x="1" y="7421"/>
                    </a:cubicBezTo>
                    <a:lnTo>
                      <a:pt x="692944" y="0"/>
                    </a:lnTo>
                    <a:close/>
                  </a:path>
                </a:pathLst>
              </a:custGeom>
              <a:gradFill flip="none" rotWithShape="1">
                <a:gsLst>
                  <a:gs pos="8000">
                    <a:srgbClr val="437CB0"/>
                  </a:gs>
                  <a:gs pos="78000">
                    <a:srgbClr val="3498DB">
                      <a:alpha val="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7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8A86329-7406-D44C-936E-C6772F613FF3}"/>
                </a:ext>
              </a:extLst>
            </p:cNvPr>
            <p:cNvGrpSpPr/>
            <p:nvPr/>
          </p:nvGrpSpPr>
          <p:grpSpPr>
            <a:xfrm>
              <a:off x="1775686" y="5714584"/>
              <a:ext cx="931573" cy="686821"/>
              <a:chOff x="1775686" y="5714584"/>
              <a:chExt cx="931573" cy="686821"/>
            </a:xfrm>
          </p:grpSpPr>
          <p:sp>
            <p:nvSpPr>
              <p:cNvPr id="25" name="Freeform 118">
                <a:extLst>
                  <a:ext uri="{FF2B5EF4-FFF2-40B4-BE49-F238E27FC236}">
                    <a16:creationId xmlns:a16="http://schemas.microsoft.com/office/drawing/2014/main" id="{0407B8C1-9E78-8A43-9B6E-14C193703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556" y="6090249"/>
                <a:ext cx="889832" cy="311156"/>
              </a:xfrm>
              <a:custGeom>
                <a:avLst/>
                <a:gdLst>
                  <a:gd name="T0" fmla="*/ 1215 w 3280"/>
                  <a:gd name="T1" fmla="*/ 0 h 1145"/>
                  <a:gd name="T2" fmla="*/ 1641 w 3280"/>
                  <a:gd name="T3" fmla="*/ 386 h 1145"/>
                  <a:gd name="T4" fmla="*/ 2065 w 3280"/>
                  <a:gd name="T5" fmla="*/ 0 h 1145"/>
                  <a:gd name="T6" fmla="*/ 3280 w 3280"/>
                  <a:gd name="T7" fmla="*/ 1076 h 1145"/>
                  <a:gd name="T8" fmla="*/ 3253 w 3280"/>
                  <a:gd name="T9" fmla="*/ 1100 h 1145"/>
                  <a:gd name="T10" fmla="*/ 3220 w 3280"/>
                  <a:gd name="T11" fmla="*/ 1119 h 1145"/>
                  <a:gd name="T12" fmla="*/ 3187 w 3280"/>
                  <a:gd name="T13" fmla="*/ 1133 h 1145"/>
                  <a:gd name="T14" fmla="*/ 3150 w 3280"/>
                  <a:gd name="T15" fmla="*/ 1142 h 1145"/>
                  <a:gd name="T16" fmla="*/ 3112 w 3280"/>
                  <a:gd name="T17" fmla="*/ 1145 h 1145"/>
                  <a:gd name="T18" fmla="*/ 169 w 3280"/>
                  <a:gd name="T19" fmla="*/ 1145 h 1145"/>
                  <a:gd name="T20" fmla="*/ 131 w 3280"/>
                  <a:gd name="T21" fmla="*/ 1142 h 1145"/>
                  <a:gd name="T22" fmla="*/ 94 w 3280"/>
                  <a:gd name="T23" fmla="*/ 1133 h 1145"/>
                  <a:gd name="T24" fmla="*/ 59 w 3280"/>
                  <a:gd name="T25" fmla="*/ 1119 h 1145"/>
                  <a:gd name="T26" fmla="*/ 28 w 3280"/>
                  <a:gd name="T27" fmla="*/ 1100 h 1145"/>
                  <a:gd name="T28" fmla="*/ 0 w 3280"/>
                  <a:gd name="T29" fmla="*/ 1076 h 1145"/>
                  <a:gd name="T30" fmla="*/ 1215 w 3280"/>
                  <a:gd name="T31" fmla="*/ 0 h 1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80" h="1145">
                    <a:moveTo>
                      <a:pt x="1215" y="0"/>
                    </a:moveTo>
                    <a:lnTo>
                      <a:pt x="1641" y="386"/>
                    </a:lnTo>
                    <a:lnTo>
                      <a:pt x="2065" y="0"/>
                    </a:lnTo>
                    <a:lnTo>
                      <a:pt x="3280" y="1076"/>
                    </a:lnTo>
                    <a:lnTo>
                      <a:pt x="3253" y="1100"/>
                    </a:lnTo>
                    <a:lnTo>
                      <a:pt x="3220" y="1119"/>
                    </a:lnTo>
                    <a:lnTo>
                      <a:pt x="3187" y="1133"/>
                    </a:lnTo>
                    <a:lnTo>
                      <a:pt x="3150" y="1142"/>
                    </a:lnTo>
                    <a:lnTo>
                      <a:pt x="3112" y="1145"/>
                    </a:lnTo>
                    <a:lnTo>
                      <a:pt x="169" y="1145"/>
                    </a:lnTo>
                    <a:lnTo>
                      <a:pt x="131" y="1142"/>
                    </a:lnTo>
                    <a:lnTo>
                      <a:pt x="94" y="1133"/>
                    </a:lnTo>
                    <a:lnTo>
                      <a:pt x="59" y="1119"/>
                    </a:lnTo>
                    <a:lnTo>
                      <a:pt x="28" y="1100"/>
                    </a:lnTo>
                    <a:lnTo>
                      <a:pt x="0" y="1076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19">
                <a:extLst>
                  <a:ext uri="{FF2B5EF4-FFF2-40B4-BE49-F238E27FC236}">
                    <a16:creationId xmlns:a16="http://schemas.microsoft.com/office/drawing/2014/main" id="{0BEBF9A4-83DE-E64F-A996-8A9EA6571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556" y="5714584"/>
                <a:ext cx="889832" cy="411713"/>
              </a:xfrm>
              <a:custGeom>
                <a:avLst/>
                <a:gdLst>
                  <a:gd name="T0" fmla="*/ 169 w 3280"/>
                  <a:gd name="T1" fmla="*/ 0 h 1520"/>
                  <a:gd name="T2" fmla="*/ 3112 w 3280"/>
                  <a:gd name="T3" fmla="*/ 0 h 1520"/>
                  <a:gd name="T4" fmla="*/ 3150 w 3280"/>
                  <a:gd name="T5" fmla="*/ 3 h 1520"/>
                  <a:gd name="T6" fmla="*/ 3187 w 3280"/>
                  <a:gd name="T7" fmla="*/ 12 h 1520"/>
                  <a:gd name="T8" fmla="*/ 3221 w 3280"/>
                  <a:gd name="T9" fmla="*/ 26 h 1520"/>
                  <a:gd name="T10" fmla="*/ 3253 w 3280"/>
                  <a:gd name="T11" fmla="*/ 45 h 1520"/>
                  <a:gd name="T12" fmla="*/ 3280 w 3280"/>
                  <a:gd name="T13" fmla="*/ 69 h 1520"/>
                  <a:gd name="T14" fmla="*/ 1641 w 3280"/>
                  <a:gd name="T15" fmla="*/ 1520 h 1520"/>
                  <a:gd name="T16" fmla="*/ 0 w 3280"/>
                  <a:gd name="T17" fmla="*/ 69 h 1520"/>
                  <a:gd name="T18" fmla="*/ 28 w 3280"/>
                  <a:gd name="T19" fmla="*/ 45 h 1520"/>
                  <a:gd name="T20" fmla="*/ 60 w 3280"/>
                  <a:gd name="T21" fmla="*/ 26 h 1520"/>
                  <a:gd name="T22" fmla="*/ 94 w 3280"/>
                  <a:gd name="T23" fmla="*/ 12 h 1520"/>
                  <a:gd name="T24" fmla="*/ 131 w 3280"/>
                  <a:gd name="T25" fmla="*/ 3 h 1520"/>
                  <a:gd name="T26" fmla="*/ 169 w 3280"/>
                  <a:gd name="T27" fmla="*/ 0 h 1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0" h="1520">
                    <a:moveTo>
                      <a:pt x="169" y="0"/>
                    </a:moveTo>
                    <a:lnTo>
                      <a:pt x="3112" y="0"/>
                    </a:lnTo>
                    <a:lnTo>
                      <a:pt x="3150" y="3"/>
                    </a:lnTo>
                    <a:lnTo>
                      <a:pt x="3187" y="12"/>
                    </a:lnTo>
                    <a:lnTo>
                      <a:pt x="3221" y="26"/>
                    </a:lnTo>
                    <a:lnTo>
                      <a:pt x="3253" y="45"/>
                    </a:lnTo>
                    <a:lnTo>
                      <a:pt x="3280" y="69"/>
                    </a:lnTo>
                    <a:lnTo>
                      <a:pt x="1641" y="1520"/>
                    </a:lnTo>
                    <a:lnTo>
                      <a:pt x="0" y="69"/>
                    </a:lnTo>
                    <a:lnTo>
                      <a:pt x="28" y="45"/>
                    </a:lnTo>
                    <a:lnTo>
                      <a:pt x="60" y="26"/>
                    </a:lnTo>
                    <a:lnTo>
                      <a:pt x="94" y="12"/>
                    </a:lnTo>
                    <a:lnTo>
                      <a:pt x="131" y="3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20">
                <a:extLst>
                  <a:ext uri="{FF2B5EF4-FFF2-40B4-BE49-F238E27FC236}">
                    <a16:creationId xmlns:a16="http://schemas.microsoft.com/office/drawing/2014/main" id="{CEB58BD0-97F7-2845-BEC1-FFE6390AE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686" y="5775297"/>
                <a:ext cx="320643" cy="571086"/>
              </a:xfrm>
              <a:custGeom>
                <a:avLst/>
                <a:gdLst>
                  <a:gd name="T0" fmla="*/ 0 w 1186"/>
                  <a:gd name="T1" fmla="*/ 0 h 2106"/>
                  <a:gd name="T2" fmla="*/ 1186 w 1186"/>
                  <a:gd name="T3" fmla="*/ 1065 h 2106"/>
                  <a:gd name="T4" fmla="*/ 0 w 1186"/>
                  <a:gd name="T5" fmla="*/ 2106 h 2106"/>
                  <a:gd name="T6" fmla="*/ 0 w 1186"/>
                  <a:gd name="T7" fmla="*/ 0 h 2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6" h="2106">
                    <a:moveTo>
                      <a:pt x="0" y="0"/>
                    </a:moveTo>
                    <a:lnTo>
                      <a:pt x="1186" y="1065"/>
                    </a:lnTo>
                    <a:lnTo>
                      <a:pt x="0" y="2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21">
                <a:extLst>
                  <a:ext uri="{FF2B5EF4-FFF2-40B4-BE49-F238E27FC236}">
                    <a16:creationId xmlns:a16="http://schemas.microsoft.com/office/drawing/2014/main" id="{23148942-103D-B741-80C5-62537876D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4718" y="5775297"/>
                <a:ext cx="322541" cy="571086"/>
              </a:xfrm>
              <a:custGeom>
                <a:avLst/>
                <a:gdLst>
                  <a:gd name="T0" fmla="*/ 1188 w 1188"/>
                  <a:gd name="T1" fmla="*/ 0 h 2107"/>
                  <a:gd name="T2" fmla="*/ 1188 w 1188"/>
                  <a:gd name="T3" fmla="*/ 2107 h 2107"/>
                  <a:gd name="T4" fmla="*/ 0 w 1188"/>
                  <a:gd name="T5" fmla="*/ 1066 h 2107"/>
                  <a:gd name="T6" fmla="*/ 1188 w 1188"/>
                  <a:gd name="T7" fmla="*/ 0 h 2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8" h="2107">
                    <a:moveTo>
                      <a:pt x="1188" y="0"/>
                    </a:moveTo>
                    <a:lnTo>
                      <a:pt x="1188" y="2107"/>
                    </a:lnTo>
                    <a:lnTo>
                      <a:pt x="0" y="1066"/>
                    </a:lnTo>
                    <a:lnTo>
                      <a:pt x="1188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97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1E2B29C-1C70-5645-BCF9-B93064BA360D}"/>
              </a:ext>
            </a:extLst>
          </p:cNvPr>
          <p:cNvSpPr/>
          <p:nvPr/>
        </p:nvSpPr>
        <p:spPr>
          <a:xfrm>
            <a:off x="1962080" y="2237870"/>
            <a:ext cx="5709467" cy="436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2700000" sx="101000" sy="101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50" dirty="0">
                <a:solidFill>
                  <a:srgbClr val="485868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50" dirty="0">
                <a:solidFill>
                  <a:srgbClr val="007B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support@welbee.co.uk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3CAABD-7CEE-0C4A-8F6B-79473EC155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78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" presetID="64" presetClass="path" presetSubtype="0" accel="50000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9.25926E-7 L 5E-6 -0.10648 " pathEditMode="relative" rAng="0" ptsTypes="AA" p14:bounceEnd="53333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2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" presetID="64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9.25926E-7 L 5E-6 -0.10648 " pathEditMode="relative" rAng="0" ptsTypes="AA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2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40" grpId="0" animBg="1"/>
          <p:bldP spid="41" grpId="0" animBg="1"/>
          <p:bldP spid="2" grpId="0"/>
        </p:bldLst>
      </p:timing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39059</TotalTime>
  <Words>1797</Words>
  <Application>Microsoft Macintosh PowerPoint</Application>
  <PresentationFormat>On-screen Show (16:9)</PresentationFormat>
  <Paragraphs>432</Paragraphs>
  <Slides>63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3" baseType="lpstr">
      <vt:lpstr>Architect's Daughter</vt:lpstr>
      <vt:lpstr>Arial</vt:lpstr>
      <vt:lpstr>Avenir</vt:lpstr>
      <vt:lpstr>Avenir Book</vt:lpstr>
      <vt:lpstr>Avenir Roman</vt:lpstr>
      <vt:lpstr>Bebas Neue</vt:lpstr>
      <vt:lpstr>Calibri</vt:lpstr>
      <vt:lpstr>Gill Sans</vt:lpstr>
      <vt:lpstr>Wingdings</vt:lpstr>
      <vt:lpstr>Simple Light</vt:lpstr>
      <vt:lpstr>Headteacher  Wellbeing</vt:lpstr>
      <vt:lpstr>This Training</vt:lpstr>
      <vt:lpstr>2018 Union Survey</vt:lpstr>
      <vt:lpstr>Time Management</vt:lpstr>
      <vt:lpstr>Demand Vs Capacity</vt:lpstr>
      <vt:lpstr>What are your big demands and stressors? </vt:lpstr>
      <vt:lpstr>PowerPoint Presentation</vt:lpstr>
      <vt:lpstr>PowerPoint Presentation</vt:lpstr>
      <vt:lpstr>Leaders manage themselves and their energy</vt:lpstr>
      <vt:lpstr>Draw on four quadrants of energy</vt:lpstr>
      <vt:lpstr>Energy (How you feel) Audit</vt:lpstr>
      <vt:lpstr>PowerPoint Presentation</vt:lpstr>
      <vt:lpstr>Expending and renewing energy</vt:lpstr>
      <vt:lpstr>Are belief’s important? Is stress… </vt:lpstr>
      <vt:lpstr>Risk of early death</vt:lpstr>
      <vt:lpstr>Risk of early death</vt:lpstr>
      <vt:lpstr>PowerPoint Presentation</vt:lpstr>
      <vt:lpstr>What do you do for recovery and to manage your stress?</vt:lpstr>
      <vt:lpstr>Managing your stressors</vt:lpstr>
      <vt:lpstr>Action</vt:lpstr>
      <vt:lpstr>Avoid the stressor</vt:lpstr>
      <vt:lpstr>Change the stressor</vt:lpstr>
      <vt:lpstr>Adapt to the stressor</vt:lpstr>
      <vt:lpstr>Accept the stressor</vt:lpstr>
      <vt:lpstr>Managing stress – what else</vt:lpstr>
      <vt:lpstr>Self-Awareness</vt:lpstr>
      <vt:lpstr>PowerPoint Presentation</vt:lpstr>
      <vt:lpstr>Working on yourself!</vt:lpstr>
      <vt:lpstr>Energy – Spirit (Power)</vt:lpstr>
      <vt:lpstr>What’s your story?</vt:lpstr>
      <vt:lpstr>Energy – Emotion (Quality)</vt:lpstr>
      <vt:lpstr>Energy – Emotion (Quality)</vt:lpstr>
      <vt:lpstr>Energy – Emotion (Quality)</vt:lpstr>
      <vt:lpstr>Energy – Mind (Focus)</vt:lpstr>
      <vt:lpstr>What is mindset?</vt:lpstr>
      <vt:lpstr>Dr. Steve Peters</vt:lpstr>
      <vt:lpstr>What is mindset?</vt:lpstr>
      <vt:lpstr>Your Inner Voice</vt:lpstr>
      <vt:lpstr>Your Inner Voice</vt:lpstr>
      <vt:lpstr>Workload</vt:lpstr>
      <vt:lpstr>The myth of multitasking</vt:lpstr>
      <vt:lpstr>The age of distraction</vt:lpstr>
      <vt:lpstr>Batch tasks and work in chunks</vt:lpstr>
      <vt:lpstr>What are your most important tasks?</vt:lpstr>
      <vt:lpstr>The Pareto Principle at work</vt:lpstr>
      <vt:lpstr>Your Vital few</vt:lpstr>
      <vt:lpstr>The right habits - Prioritisation</vt:lpstr>
      <vt:lpstr>The right habits - Prioritisation</vt:lpstr>
      <vt:lpstr>The right habits</vt:lpstr>
      <vt:lpstr>Plan, Plan and Plan</vt:lpstr>
      <vt:lpstr>Use a diary (or equivalent)</vt:lpstr>
      <vt:lpstr>Control the controllables</vt:lpstr>
      <vt:lpstr>Dealing with interruptions</vt:lpstr>
      <vt:lpstr>Manage meetings</vt:lpstr>
      <vt:lpstr>Use a process and technology to help with emails</vt:lpstr>
      <vt:lpstr>Remember to also</vt:lpstr>
      <vt:lpstr>Energy – Body (Quantity)</vt:lpstr>
      <vt:lpstr>PowerPoint Presentation</vt:lpstr>
      <vt:lpstr>It is about you</vt:lpstr>
      <vt:lpstr>Energy Audit</vt:lpstr>
      <vt:lpstr>My Learning</vt:lpstr>
      <vt:lpstr>ONE THING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Solomons</cp:lastModifiedBy>
  <cp:revision>328</cp:revision>
  <cp:lastPrinted>2020-10-21T14:47:31Z</cp:lastPrinted>
  <dcterms:modified xsi:type="dcterms:W3CDTF">2021-04-18T22:03:37Z</dcterms:modified>
</cp:coreProperties>
</file>